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14" r:id="rId2"/>
    <p:sldId id="366" r:id="rId3"/>
    <p:sldId id="367" r:id="rId4"/>
    <p:sldId id="368" r:id="rId5"/>
    <p:sldId id="369" r:id="rId6"/>
    <p:sldId id="370" r:id="rId7"/>
    <p:sldId id="371" r:id="rId8"/>
    <p:sldId id="372" r:id="rId9"/>
    <p:sldId id="373" r:id="rId10"/>
    <p:sldId id="374" r:id="rId11"/>
    <p:sldId id="376" r:id="rId12"/>
    <p:sldId id="377" r:id="rId13"/>
    <p:sldId id="378" r:id="rId14"/>
    <p:sldId id="379" r:id="rId15"/>
    <p:sldId id="380" r:id="rId16"/>
    <p:sldId id="381" r:id="rId17"/>
    <p:sldId id="382" r:id="rId18"/>
    <p:sldId id="383" r:id="rId19"/>
    <p:sldId id="384" r:id="rId20"/>
    <p:sldId id="385" r:id="rId21"/>
    <p:sldId id="411" r:id="rId22"/>
    <p:sldId id="387" r:id="rId23"/>
    <p:sldId id="389" r:id="rId24"/>
    <p:sldId id="390" r:id="rId25"/>
    <p:sldId id="414" r:id="rId26"/>
    <p:sldId id="406" r:id="rId27"/>
    <p:sldId id="417" r:id="rId28"/>
    <p:sldId id="408" r:id="rId29"/>
    <p:sldId id="409" r:id="rId30"/>
    <p:sldId id="410" r:id="rId31"/>
    <p:sldId id="468" r:id="rId32"/>
    <p:sldId id="465" r:id="rId33"/>
    <p:sldId id="419" r:id="rId34"/>
    <p:sldId id="469" r:id="rId35"/>
    <p:sldId id="420" r:id="rId36"/>
    <p:sldId id="472" r:id="rId37"/>
    <p:sldId id="471" r:id="rId38"/>
    <p:sldId id="421" r:id="rId39"/>
    <p:sldId id="473" r:id="rId40"/>
    <p:sldId id="422" r:id="rId41"/>
    <p:sldId id="423" r:id="rId42"/>
    <p:sldId id="424" r:id="rId43"/>
    <p:sldId id="474" r:id="rId44"/>
    <p:sldId id="425" r:id="rId45"/>
    <p:sldId id="426" r:id="rId46"/>
    <p:sldId id="475" r:id="rId47"/>
    <p:sldId id="476" r:id="rId48"/>
    <p:sldId id="428" r:id="rId49"/>
    <p:sldId id="432" r:id="rId50"/>
    <p:sldId id="477" r:id="rId51"/>
    <p:sldId id="433" r:id="rId52"/>
    <p:sldId id="365" r:id="rId53"/>
    <p:sldId id="29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4618"/>
  </p:normalViewPr>
  <p:slideViewPr>
    <p:cSldViewPr snapToGrid="0" snapToObjects="1">
      <p:cViewPr varScale="1">
        <p:scale>
          <a:sx n="100" d="100"/>
          <a:sy n="100" d="100"/>
        </p:scale>
        <p:origin x="9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73D6C-F134-484A-B064-C2BA93597ACA}" type="datetimeFigureOut">
              <a:rPr lang="en-US" smtClean="0"/>
              <a:t>3/29/23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6ECB2-49ED-7C4F-8CC1-9E6874A4AE58}" type="slidenum">
              <a:rPr lang="en-US" smtClean="0"/>
              <a:t>‹#›</a:t>
            </a:fld>
            <a:endParaRPr lang="en-US"/>
          </a:p>
        </p:txBody>
      </p:sp>
    </p:spTree>
    <p:extLst>
      <p:ext uri="{BB962C8B-B14F-4D97-AF65-F5344CB8AC3E}">
        <p14:creationId xmlns:p14="http://schemas.microsoft.com/office/powerpoint/2010/main" val="264527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57FA-9AE8-8C44-A6B5-C17FA60A91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00EACA-2C09-414A-9C57-6E5FA5DA71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8C42-2447-764C-9D65-E9740DEE3E0B}"/>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84D91848-5D82-954E-8D8C-3F97A70E69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E4E44-D5E1-3F47-AEDE-DED59C63F1F6}"/>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72046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FFFCC-8354-3A4F-860D-2D8BE18E9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A3F9F-52EC-EE4B-ACC2-93A8EF2B3D0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BA31C-4974-D544-A546-B1A815C62960}"/>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FA04BBD9-FC4B-CA4A-9B3F-F2FD5A7ED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91D882-A908-B84F-8229-3D0CE52BF590}"/>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3857631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4FF4E-EE6B-764E-860D-0321323922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D85EAE-CAEC-3249-8A13-C249BA5B1FA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991EA-AB2E-304F-AB1A-039D1D1375E2}"/>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2B6783D8-D5FF-4441-BA69-3E64F0F0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C92C8-1356-2B46-B0E1-9EF2096A92B8}"/>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357091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95E6-AE37-0148-9135-2F0A235007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B9CF3-A10A-EC46-A490-55B586604EC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132EF-11FF-1E40-A0A0-10FDAE888338}"/>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89F64ABE-9EE6-174B-A241-13F03E8E35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067CF-6A2D-FE44-BFAD-18CDD97657EA}"/>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86438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D2DD-AAB9-E543-A964-70FD0958D7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7ED9A9-6B0D-8148-A12A-15DD221048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6C016C-7080-484D-85EE-A0C853CA2A0C}"/>
              </a:ext>
            </a:extLst>
          </p:cNvPr>
          <p:cNvSpPr>
            <a:spLocks noGrp="1"/>
          </p:cNvSpPr>
          <p:nvPr>
            <p:ph type="dt" sz="half" idx="10"/>
          </p:nvPr>
        </p:nvSpPr>
        <p:spPr/>
        <p:txBody>
          <a:bodyPr/>
          <a:lstStyle/>
          <a:p>
            <a:r>
              <a:rPr lang="en-IN"/>
              <a:t>IIITS: BCI</a:t>
            </a:r>
            <a:endParaRPr lang="en-US"/>
          </a:p>
        </p:txBody>
      </p:sp>
      <p:sp>
        <p:nvSpPr>
          <p:cNvPr id="5" name="Footer Placeholder 4">
            <a:extLst>
              <a:ext uri="{FF2B5EF4-FFF2-40B4-BE49-F238E27FC236}">
                <a16:creationId xmlns:a16="http://schemas.microsoft.com/office/drawing/2014/main" id="{E781A0BF-33B3-9941-9DD9-F066A86AF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2C193-0F06-714C-9C5F-B06C22025319}"/>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66507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DA40-1980-B040-A6C2-4BCBEADBD2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684C0F-F85F-BB43-8C28-C7DC87A4D4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44EEE7-D275-EF40-BEBE-E03BEEAD338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2FAB5B-C513-AD4F-81D7-7E85173047E3}"/>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C6AD8272-4F1B-F748-B210-073AF5AB5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E2F240-FA00-564C-914F-30121D6D61C1}"/>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81775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95E-2591-9747-8A29-21E65DBF9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2309A9-BE20-B94F-90BF-6F18B059FA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E5DADE-7CF1-F44B-B96E-7F2C2704B5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1FDEAE-54A0-E14D-A816-9D144EEAE8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F7F16A5-E7D0-BF43-8E48-1BE9F5B7D29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CE8107-82EA-FD49-867E-9FD144D039C8}"/>
              </a:ext>
            </a:extLst>
          </p:cNvPr>
          <p:cNvSpPr>
            <a:spLocks noGrp="1"/>
          </p:cNvSpPr>
          <p:nvPr>
            <p:ph type="dt" sz="half" idx="10"/>
          </p:nvPr>
        </p:nvSpPr>
        <p:spPr/>
        <p:txBody>
          <a:bodyPr/>
          <a:lstStyle/>
          <a:p>
            <a:r>
              <a:rPr lang="en-IN"/>
              <a:t>IIITS: BCI</a:t>
            </a:r>
            <a:endParaRPr lang="en-US"/>
          </a:p>
        </p:txBody>
      </p:sp>
      <p:sp>
        <p:nvSpPr>
          <p:cNvPr id="8" name="Footer Placeholder 7">
            <a:extLst>
              <a:ext uri="{FF2B5EF4-FFF2-40B4-BE49-F238E27FC236}">
                <a16:creationId xmlns:a16="http://schemas.microsoft.com/office/drawing/2014/main" id="{F27DC5AC-5650-C449-ACB2-90DFED78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55693E-F16A-F549-9CDF-91304E99A261}"/>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2525858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476C-3771-004D-AF80-FA9A8447AE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872021-C2A9-AB46-B31C-2FA80DD25B97}"/>
              </a:ext>
            </a:extLst>
          </p:cNvPr>
          <p:cNvSpPr>
            <a:spLocks noGrp="1"/>
          </p:cNvSpPr>
          <p:nvPr>
            <p:ph type="dt" sz="half" idx="10"/>
          </p:nvPr>
        </p:nvSpPr>
        <p:spPr/>
        <p:txBody>
          <a:bodyPr/>
          <a:lstStyle/>
          <a:p>
            <a:r>
              <a:rPr lang="en-IN"/>
              <a:t>IIITS: BCI</a:t>
            </a:r>
            <a:endParaRPr lang="en-US"/>
          </a:p>
        </p:txBody>
      </p:sp>
      <p:sp>
        <p:nvSpPr>
          <p:cNvPr id="4" name="Footer Placeholder 3">
            <a:extLst>
              <a:ext uri="{FF2B5EF4-FFF2-40B4-BE49-F238E27FC236}">
                <a16:creationId xmlns:a16="http://schemas.microsoft.com/office/drawing/2014/main" id="{3D1231B5-F9D4-5143-9EAF-9F4E5F8255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7FE54-0DEB-D145-9CBA-0C22967F94DB}"/>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354615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CB1A2-514E-444D-8D9B-D12108C98F9E}"/>
              </a:ext>
            </a:extLst>
          </p:cNvPr>
          <p:cNvSpPr>
            <a:spLocks noGrp="1"/>
          </p:cNvSpPr>
          <p:nvPr>
            <p:ph type="dt" sz="half" idx="10"/>
          </p:nvPr>
        </p:nvSpPr>
        <p:spPr/>
        <p:txBody>
          <a:bodyPr/>
          <a:lstStyle/>
          <a:p>
            <a:r>
              <a:rPr lang="en-IN"/>
              <a:t>IIITS: BCI</a:t>
            </a:r>
            <a:endParaRPr lang="en-US"/>
          </a:p>
        </p:txBody>
      </p:sp>
      <p:sp>
        <p:nvSpPr>
          <p:cNvPr id="3" name="Footer Placeholder 2">
            <a:extLst>
              <a:ext uri="{FF2B5EF4-FFF2-40B4-BE49-F238E27FC236}">
                <a16:creationId xmlns:a16="http://schemas.microsoft.com/office/drawing/2014/main" id="{7020B020-2F2D-1146-A9CD-6A80135ACA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6F811E-CDB3-3C41-AEB3-763BA727963A}"/>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146684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2DD8-A371-5641-BBEC-57A841C3D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A11927-4B75-5241-8520-CC55E174D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3053DE-9E9A-E546-8C25-1DAFEBCE7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62CF23-0510-8447-8FEA-F818ED455324}"/>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7F2BFE7A-12B6-5D46-A246-418D0EB01B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7B181-FBE7-404B-8B59-C541C1420B7B}"/>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138654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573E-AC8A-A648-85A6-0920E3DCD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623C20-7FEE-D34E-A9C5-C4CA02F76B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DDEA9E-85A1-3C4D-81DF-714FD1810F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AC330E-A313-2248-AC95-CF3D7417BB1D}"/>
              </a:ext>
            </a:extLst>
          </p:cNvPr>
          <p:cNvSpPr>
            <a:spLocks noGrp="1"/>
          </p:cNvSpPr>
          <p:nvPr>
            <p:ph type="dt" sz="half" idx="10"/>
          </p:nvPr>
        </p:nvSpPr>
        <p:spPr/>
        <p:txBody>
          <a:bodyPr/>
          <a:lstStyle/>
          <a:p>
            <a:r>
              <a:rPr lang="en-IN"/>
              <a:t>IIITS: BCI</a:t>
            </a:r>
            <a:endParaRPr lang="en-US"/>
          </a:p>
        </p:txBody>
      </p:sp>
      <p:sp>
        <p:nvSpPr>
          <p:cNvPr id="6" name="Footer Placeholder 5">
            <a:extLst>
              <a:ext uri="{FF2B5EF4-FFF2-40B4-BE49-F238E27FC236}">
                <a16:creationId xmlns:a16="http://schemas.microsoft.com/office/drawing/2014/main" id="{790C689C-7311-6A4E-A8C7-2ED31A0856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4193A8-86B9-E741-9CF6-478522581014}"/>
              </a:ext>
            </a:extLst>
          </p:cNvPr>
          <p:cNvSpPr>
            <a:spLocks noGrp="1"/>
          </p:cNvSpPr>
          <p:nvPr>
            <p:ph type="sldNum" sz="quarter" idx="12"/>
          </p:nvPr>
        </p:nvSpPr>
        <p:spPr/>
        <p:txBody>
          <a:bodyPr/>
          <a:lstStyle/>
          <a:p>
            <a:fld id="{2B33AB8A-81A0-DB41-AF44-0BA656CA4465}" type="slidenum">
              <a:rPr lang="en-US" smtClean="0"/>
              <a:t>‹#›</a:t>
            </a:fld>
            <a:endParaRPr lang="en-US"/>
          </a:p>
        </p:txBody>
      </p:sp>
    </p:spTree>
    <p:extLst>
      <p:ext uri="{BB962C8B-B14F-4D97-AF65-F5344CB8AC3E}">
        <p14:creationId xmlns:p14="http://schemas.microsoft.com/office/powerpoint/2010/main" val="2680827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0A589E-B556-F742-82EA-7E25FF7337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C4B285-7A4A-2B4F-889F-F580DF768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C14FD9-191B-C546-875B-ED104AFB0E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IIITS: BCI</a:t>
            </a:r>
            <a:endParaRPr lang="en-US"/>
          </a:p>
        </p:txBody>
      </p:sp>
      <p:sp>
        <p:nvSpPr>
          <p:cNvPr id="5" name="Footer Placeholder 4">
            <a:extLst>
              <a:ext uri="{FF2B5EF4-FFF2-40B4-BE49-F238E27FC236}">
                <a16:creationId xmlns:a16="http://schemas.microsoft.com/office/drawing/2014/main" id="{6065E60F-CEDC-6946-867F-1825D2B207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CE9EE7-D5ED-8F41-ACBB-28045A1377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3AB8A-81A0-DB41-AF44-0BA656CA4465}" type="slidenum">
              <a:rPr lang="en-US" smtClean="0"/>
              <a:t>‹#›</a:t>
            </a:fld>
            <a:endParaRPr lang="en-US"/>
          </a:p>
        </p:txBody>
      </p:sp>
    </p:spTree>
    <p:extLst>
      <p:ext uri="{BB962C8B-B14F-4D97-AF65-F5344CB8AC3E}">
        <p14:creationId xmlns:p14="http://schemas.microsoft.com/office/powerpoint/2010/main" val="3988707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package" Target="NUL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pack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fontScale="92500" lnSpcReduction="10000"/>
          </a:bodyPr>
          <a:lstStyle/>
          <a:p>
            <a:r>
              <a:rPr lang="en-US" b="1" dirty="0">
                <a:solidFill>
                  <a:schemeClr val="tx1"/>
                </a:solidFill>
              </a:rPr>
              <a:t> </a:t>
            </a:r>
            <a:r>
              <a:rPr lang="en-US" b="1" u="sng" dirty="0">
                <a:solidFill>
                  <a:schemeClr val="tx1"/>
                </a:solidFill>
              </a:rPr>
              <a:t>Course Instructors</a:t>
            </a:r>
          </a:p>
          <a:p>
            <a:r>
              <a:rPr lang="en-US" b="1" dirty="0">
                <a:solidFill>
                  <a:schemeClr val="tx1"/>
                </a:solidFill>
              </a:rPr>
              <a:t>Dr. Sreeja S R</a:t>
            </a:r>
          </a:p>
          <a:p>
            <a:r>
              <a:rPr lang="en-US" sz="2600" b="1" i="1" dirty="0">
                <a:solidFill>
                  <a:schemeClr val="tx1"/>
                </a:solidFill>
              </a:rPr>
              <a:t>Assistant Professor</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IIIT Sri City </a:t>
            </a: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483405" y="2905425"/>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defRPr/>
            </a:pPr>
            <a:r>
              <a:rPr lang="en-US" sz="2800" b="1" dirty="0">
                <a:solidFill>
                  <a:srgbClr val="000000">
                    <a:lumMod val="65000"/>
                    <a:lumOff val="35000"/>
                  </a:srgbClr>
                </a:solidFill>
              </a:rPr>
              <a:t>Decision Trees</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a:extLst>
              <a:ext uri="{FF2B5EF4-FFF2-40B4-BE49-F238E27FC236}">
                <a16:creationId xmlns:a16="http://schemas.microsoft.com/office/drawing/2014/main" id="{B0947A78-3991-C44A-A51D-0D56F235EE8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73854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rmAutofit/>
          </a:bodyPr>
          <a:lstStyle/>
          <a:p>
            <a:r>
              <a:rPr lang="en-US" sz="2800" dirty="0">
                <a:solidFill>
                  <a:srgbClr val="A50021"/>
                </a:solidFill>
                <a:latin typeface="Times New Roman" pitchFamily="18" charset="0"/>
                <a:cs typeface="Times New Roman" pitchFamily="18" charset="0"/>
              </a:rPr>
              <a:t>Building Decision Tree</a:t>
            </a:r>
            <a:endParaRPr lang="en-IN" sz="28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81127"/>
            <a:ext cx="8501751" cy="4389120"/>
          </a:xfrm>
        </p:spPr>
        <p:txBody>
          <a:bodyPr>
            <a:noAutofit/>
          </a:bodyPr>
          <a:lstStyle/>
          <a:p>
            <a:r>
              <a:rPr lang="en-US" sz="2000" dirty="0">
                <a:cs typeface="Times New Roman" pitchFamily="18" charset="0"/>
              </a:rPr>
              <a:t>In principle, there are exponentially many decision tree that can be constructed from a given database (also called training data).</a:t>
            </a:r>
          </a:p>
          <a:p>
            <a:pPr lvl="8"/>
            <a:endParaRPr lang="en-US" sz="800" dirty="0">
              <a:cs typeface="Times New Roman" pitchFamily="18" charset="0"/>
            </a:endParaRPr>
          </a:p>
          <a:p>
            <a:pPr lvl="1"/>
            <a:r>
              <a:rPr lang="en-US" sz="1800" dirty="0">
                <a:cs typeface="Times New Roman" pitchFamily="18" charset="0"/>
              </a:rPr>
              <a:t>Some of the tree may not be optimum</a:t>
            </a:r>
            <a:endParaRPr lang="en-US" sz="800" dirty="0">
              <a:cs typeface="Times New Roman" pitchFamily="18" charset="0"/>
            </a:endParaRPr>
          </a:p>
          <a:p>
            <a:pPr lvl="1"/>
            <a:r>
              <a:rPr lang="en-US" sz="1800" dirty="0">
                <a:cs typeface="Times New Roman" pitchFamily="18" charset="0"/>
              </a:rPr>
              <a:t>Some of them may give inaccurate result</a:t>
            </a:r>
          </a:p>
          <a:p>
            <a:pPr lvl="4"/>
            <a:endParaRPr lang="en-US" sz="1400" dirty="0">
              <a:cs typeface="Times New Roman" pitchFamily="18" charset="0"/>
            </a:endParaRPr>
          </a:p>
          <a:p>
            <a:r>
              <a:rPr lang="en-US" sz="2000" dirty="0">
                <a:cs typeface="Times New Roman" pitchFamily="18" charset="0"/>
              </a:rPr>
              <a:t>Two approaches are known</a:t>
            </a:r>
          </a:p>
          <a:p>
            <a:pPr lvl="8"/>
            <a:endParaRPr lang="en-US" sz="800" dirty="0">
              <a:cs typeface="Times New Roman" pitchFamily="18" charset="0"/>
            </a:endParaRPr>
          </a:p>
          <a:p>
            <a:pPr lvl="1"/>
            <a:r>
              <a:rPr lang="en-US" sz="1800" b="1" dirty="0">
                <a:solidFill>
                  <a:srgbClr val="A50021"/>
                </a:solidFill>
                <a:cs typeface="Times New Roman" pitchFamily="18" charset="0"/>
              </a:rPr>
              <a:t>Greedy strategy</a:t>
            </a:r>
          </a:p>
          <a:p>
            <a:pPr lvl="2"/>
            <a:r>
              <a:rPr lang="en-US" sz="1500" dirty="0">
                <a:cs typeface="Times New Roman" pitchFamily="18" charset="0"/>
              </a:rPr>
              <a:t>A top-down recursive divide-and-conquer</a:t>
            </a:r>
          </a:p>
          <a:p>
            <a:pPr lvl="5"/>
            <a:endParaRPr lang="en-US" sz="1200" dirty="0">
              <a:cs typeface="Times New Roman" pitchFamily="18" charset="0"/>
            </a:endParaRPr>
          </a:p>
          <a:p>
            <a:pPr lvl="1"/>
            <a:r>
              <a:rPr lang="en-US" sz="1800" b="1" dirty="0">
                <a:solidFill>
                  <a:srgbClr val="A50021"/>
                </a:solidFill>
                <a:cs typeface="Times New Roman" pitchFamily="18" charset="0"/>
              </a:rPr>
              <a:t>Modification of greedy strategy</a:t>
            </a:r>
          </a:p>
          <a:p>
            <a:pPr lvl="2"/>
            <a:r>
              <a:rPr lang="en-US" sz="1500" dirty="0">
                <a:latin typeface="Times New Roman" pitchFamily="18" charset="0"/>
                <a:cs typeface="Times New Roman" pitchFamily="18" charset="0"/>
              </a:rPr>
              <a:t>ID3</a:t>
            </a:r>
          </a:p>
          <a:p>
            <a:pPr lvl="2"/>
            <a:r>
              <a:rPr lang="en-US" sz="1500" dirty="0">
                <a:latin typeface="Times New Roman" pitchFamily="18" charset="0"/>
                <a:cs typeface="Times New Roman" pitchFamily="18" charset="0"/>
              </a:rPr>
              <a:t>C4.5</a:t>
            </a:r>
          </a:p>
          <a:p>
            <a:pPr lvl="2"/>
            <a:r>
              <a:rPr lang="en-US" sz="1500" dirty="0">
                <a:cs typeface="Times New Roman" pitchFamily="18" charset="0"/>
              </a:rPr>
              <a:t>CART, etc.</a:t>
            </a:r>
          </a:p>
          <a:p>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5509E578-03C2-6A40-BB9F-D370F847DF75}"/>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8300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3752"/>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08067" y="1042910"/>
            <a:ext cx="8501751" cy="4389120"/>
          </a:xfrm>
        </p:spPr>
        <p:txBody>
          <a:bodyPr>
            <a:noAutofit/>
          </a:bodyPr>
          <a:lstStyle/>
          <a:p>
            <a:r>
              <a:rPr lang="en-US" sz="2000" dirty="0">
                <a:latin typeface="Times New Roman" pitchFamily="18" charset="0"/>
                <a:cs typeface="Times New Roman" pitchFamily="18" charset="0"/>
              </a:rPr>
              <a:t>DT algorithm must provides a method for expressing </a:t>
            </a:r>
            <a:r>
              <a:rPr lang="en-US" sz="2000" dirty="0">
                <a:solidFill>
                  <a:srgbClr val="0B5ED7"/>
                </a:solidFill>
                <a:latin typeface="Times New Roman" pitchFamily="18" charset="0"/>
                <a:cs typeface="Times New Roman" pitchFamily="18" charset="0"/>
              </a:rPr>
              <a:t>an attribute test condition</a:t>
            </a:r>
            <a:r>
              <a:rPr lang="en-US" sz="2000" dirty="0">
                <a:latin typeface="Times New Roman" pitchFamily="18" charset="0"/>
                <a:cs typeface="Times New Roman" pitchFamily="18" charset="0"/>
              </a:rPr>
              <a:t> and </a:t>
            </a:r>
            <a:r>
              <a:rPr lang="en-US" sz="2000" dirty="0">
                <a:solidFill>
                  <a:srgbClr val="0B5ED7"/>
                </a:solidFill>
                <a:latin typeface="Times New Roman" pitchFamily="18" charset="0"/>
                <a:cs typeface="Times New Roman" pitchFamily="18" charset="0"/>
              </a:rPr>
              <a:t>corresponding outcome </a:t>
            </a:r>
            <a:r>
              <a:rPr lang="en-US" sz="2000" dirty="0">
                <a:latin typeface="Times New Roman" pitchFamily="18" charset="0"/>
                <a:cs typeface="Times New Roman" pitchFamily="18" charset="0"/>
              </a:rPr>
              <a:t>for different attribute type</a:t>
            </a:r>
          </a:p>
          <a:p>
            <a:pPr lvl="3"/>
            <a:endParaRPr lang="en-US" sz="1400" dirty="0">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Case: Binary attribute</a:t>
            </a:r>
          </a:p>
          <a:p>
            <a:pPr lvl="1"/>
            <a:r>
              <a:rPr lang="en-US" sz="1800" dirty="0">
                <a:latin typeface="Times New Roman" pitchFamily="18" charset="0"/>
                <a:cs typeface="Times New Roman" pitchFamily="18" charset="0"/>
              </a:rPr>
              <a:t>This is the simplest case of node splitting</a:t>
            </a:r>
          </a:p>
          <a:p>
            <a:pPr lvl="8"/>
            <a:endParaRPr lang="en-US" sz="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The test condition for a binary attribute generates only two outcomes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973"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030" y="4263390"/>
            <a:ext cx="21717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EA9F616B-14FC-9247-B1CA-2511335981C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111493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6646"/>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6" y="1063256"/>
            <a:ext cx="8501751" cy="4785360"/>
          </a:xfrm>
        </p:spPr>
        <p:txBody>
          <a:bodyPr>
            <a:noAutofit/>
          </a:bodyPr>
          <a:lstStyle/>
          <a:p>
            <a:r>
              <a:rPr lang="en-US" sz="2000" b="1" dirty="0">
                <a:solidFill>
                  <a:srgbClr val="0B5ED7"/>
                </a:solidFill>
                <a:latin typeface="Times New Roman" pitchFamily="18" charset="0"/>
                <a:cs typeface="Times New Roman" pitchFamily="18" charset="0"/>
              </a:rPr>
              <a:t>Case: Nominal attribute</a:t>
            </a:r>
          </a:p>
          <a:p>
            <a:pPr lvl="1"/>
            <a:r>
              <a:rPr lang="en-US" sz="1800" dirty="0">
                <a:latin typeface="Times New Roman" pitchFamily="18" charset="0"/>
                <a:cs typeface="Times New Roman" pitchFamily="18" charset="0"/>
              </a:rPr>
              <a:t>Since a nominal attribute can have many values, its test condition can be expressed in two ways:</a:t>
            </a:r>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endParaRPr lang="en-US" sz="800" dirty="0">
              <a:latin typeface="Times New Roman" pitchFamily="18" charset="0"/>
              <a:cs typeface="Times New Roman" pitchFamily="18" charset="0"/>
            </a:endParaRPr>
          </a:p>
          <a:p>
            <a:pPr lvl="1"/>
            <a:r>
              <a:rPr lang="en-US" sz="1800" dirty="0" err="1">
                <a:solidFill>
                  <a:srgbClr val="0B5ED7"/>
                </a:solidFill>
                <a:latin typeface="Times New Roman" pitchFamily="18" charset="0"/>
                <a:cs typeface="Times New Roman" pitchFamily="18" charset="0"/>
              </a:rPr>
              <a:t>Muti</a:t>
            </a:r>
            <a:r>
              <a:rPr lang="en-US" sz="1800" dirty="0">
                <a:solidFill>
                  <a:srgbClr val="0B5ED7"/>
                </a:solidFill>
                <a:latin typeface="Times New Roman" pitchFamily="18" charset="0"/>
                <a:cs typeface="Times New Roman" pitchFamily="18" charset="0"/>
              </a:rPr>
              <a:t>-way split: </a:t>
            </a:r>
            <a:r>
              <a:rPr lang="en-US" sz="1800" dirty="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marL="223297" lvl="1" indent="0">
              <a:buNone/>
            </a:pPr>
            <a:endParaRPr lang="en-US" sz="1800" dirty="0">
              <a:latin typeface="Times New Roman" pitchFamily="18" charset="0"/>
              <a:cs typeface="Times New Roman" pitchFamily="18" charset="0"/>
            </a:endParaRPr>
          </a:p>
          <a:p>
            <a:pPr marL="223297" lvl="1" indent="0">
              <a:buNone/>
            </a:pPr>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by grouping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2055" y="5118278"/>
            <a:ext cx="7258051"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29" y="2825742"/>
            <a:ext cx="27527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A998798A-75F6-A644-819C-CB69B6752FB9}"/>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98686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46918"/>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32781" y="1005840"/>
            <a:ext cx="8501751" cy="4785360"/>
          </a:xfrm>
        </p:spPr>
        <p:txBody>
          <a:bodyPr>
            <a:noAutofit/>
          </a:bodyPr>
          <a:lstStyle/>
          <a:p>
            <a:r>
              <a:rPr lang="en-US" sz="2000" b="1" dirty="0">
                <a:solidFill>
                  <a:srgbClr val="0B5ED7"/>
                </a:solidFill>
                <a:latin typeface="Times New Roman" pitchFamily="18" charset="0"/>
                <a:cs typeface="Times New Roman" pitchFamily="18" charset="0"/>
              </a:rPr>
              <a:t>Case: Ordinal attribute</a:t>
            </a:r>
          </a:p>
          <a:p>
            <a:pPr lvl="1"/>
            <a:r>
              <a:rPr lang="en-US" sz="1800" dirty="0">
                <a:latin typeface="Times New Roman" pitchFamily="18" charset="0"/>
                <a:cs typeface="Times New Roman" pitchFamily="18" charset="0"/>
              </a:rPr>
              <a:t>It also can be expressed in two ways:</a:t>
            </a:r>
            <a:endParaRPr lang="en-US" sz="800" dirty="0">
              <a:latin typeface="Times New Roman" pitchFamily="18" charset="0"/>
              <a:cs typeface="Times New Roman" pitchFamily="18" charset="0"/>
            </a:endParaRPr>
          </a:p>
          <a:p>
            <a:pPr lvl="2"/>
            <a:r>
              <a:rPr lang="en-US" sz="1500" dirty="0">
                <a:latin typeface="Times New Roman" pitchFamily="18" charset="0"/>
                <a:cs typeface="Times New Roman" pitchFamily="18" charset="0"/>
              </a:rPr>
              <a:t>A multi-way split</a:t>
            </a:r>
          </a:p>
          <a:p>
            <a:pPr lvl="2"/>
            <a:r>
              <a:rPr lang="en-US" sz="1500" dirty="0">
                <a:latin typeface="Times New Roman" pitchFamily="18" charset="0"/>
                <a:cs typeface="Times New Roman" pitchFamily="18" charset="0"/>
              </a:rPr>
              <a:t>A binary split</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Multi-way split: </a:t>
            </a:r>
            <a:r>
              <a:rPr lang="en-US" sz="1800" dirty="0">
                <a:latin typeface="Times New Roman" pitchFamily="18" charset="0"/>
                <a:cs typeface="Times New Roman" pitchFamily="18" charset="0"/>
              </a:rPr>
              <a:t>It is same as in the case of nominal attribute</a:t>
            </a:r>
          </a:p>
          <a:p>
            <a:pPr lvl="8"/>
            <a:endParaRPr lang="en-US" sz="800" dirty="0">
              <a:latin typeface="Times New Roman" pitchFamily="18" charset="0"/>
              <a:cs typeface="Times New Roman" pitchFamily="18" charset="0"/>
            </a:endParaRPr>
          </a:p>
          <a:p>
            <a:pPr lvl="1"/>
            <a:r>
              <a:rPr lang="en-US" sz="1800" dirty="0">
                <a:solidFill>
                  <a:srgbClr val="0B5ED7"/>
                </a:solidFill>
                <a:latin typeface="Times New Roman" pitchFamily="18" charset="0"/>
                <a:cs typeface="Times New Roman" pitchFamily="18" charset="0"/>
              </a:rPr>
              <a:t>Binary splitting</a:t>
            </a:r>
            <a:r>
              <a:rPr lang="en-US" sz="1800" dirty="0">
                <a:latin typeface="Times New Roman" pitchFamily="18" charset="0"/>
                <a:cs typeface="Times New Roman" pitchFamily="18" charset="0"/>
              </a:rPr>
              <a:t> attribute values should be grouped maintaining the </a:t>
            </a:r>
            <a:r>
              <a:rPr lang="en-US" sz="1800" dirty="0">
                <a:solidFill>
                  <a:srgbClr val="0B5ED7"/>
                </a:solidFill>
                <a:latin typeface="Times New Roman" pitchFamily="18" charset="0"/>
                <a:cs typeface="Times New Roman" pitchFamily="18" charset="0"/>
              </a:rPr>
              <a:t>order property </a:t>
            </a:r>
            <a:r>
              <a:rPr lang="en-US" sz="1800" dirty="0">
                <a:latin typeface="Times New Roman" pitchFamily="18" charset="0"/>
                <a:cs typeface="Times New Roman" pitchFamily="18" charset="0"/>
              </a:rPr>
              <a:t>of the attribute values</a:t>
            </a:r>
          </a:p>
          <a:p>
            <a:endParaRPr lang="en-US" sz="20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657" y="4294860"/>
            <a:ext cx="71247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2D4ADD0A-B93A-6D49-BBAA-394A9B21B039}"/>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99585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Autofit/>
          </a:bodyPr>
          <a:lstStyle/>
          <a:p>
            <a:r>
              <a:rPr lang="en-US" sz="2400" dirty="0">
                <a:solidFill>
                  <a:srgbClr val="A50021"/>
                </a:solidFill>
                <a:latin typeface="Times New Roman" pitchFamily="18" charset="0"/>
                <a:cs typeface="Times New Roman" pitchFamily="18" charset="0"/>
              </a:rPr>
              <a:t>Node Splitting in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43356"/>
            <a:ext cx="8501751" cy="4785360"/>
          </a:xfrm>
        </p:spPr>
        <p:txBody>
          <a:bodyPr>
            <a:noAutofit/>
          </a:bodyPr>
          <a:lstStyle/>
          <a:p>
            <a:r>
              <a:rPr lang="en-US" sz="2400" b="1" dirty="0">
                <a:solidFill>
                  <a:srgbClr val="0B5ED7"/>
                </a:solidFill>
                <a:latin typeface="Times New Roman" pitchFamily="18" charset="0"/>
                <a:cs typeface="Times New Roman" pitchFamily="18" charset="0"/>
              </a:rPr>
              <a:t>Case: Numerical attribute</a:t>
            </a:r>
          </a:p>
          <a:p>
            <a:pPr lvl="1"/>
            <a:r>
              <a:rPr lang="en-US" sz="2000" dirty="0">
                <a:latin typeface="Times New Roman" pitchFamily="18" charset="0"/>
                <a:cs typeface="Times New Roman" pitchFamily="18" charset="0"/>
              </a:rPr>
              <a:t>For numeric attribute (with discrete or continuous values), a test condition can be expressed as a comparison set</a:t>
            </a:r>
            <a:endParaRPr lang="en-US" sz="1050" dirty="0">
              <a:latin typeface="Times New Roman" pitchFamily="18" charset="0"/>
              <a:cs typeface="Times New Roman" pitchFamily="18" charset="0"/>
            </a:endParaRPr>
          </a:p>
          <a:p>
            <a:pPr lvl="2"/>
            <a:r>
              <a:rPr lang="en-US" sz="1600" dirty="0">
                <a:solidFill>
                  <a:srgbClr val="0B5ED7"/>
                </a:solidFill>
                <a:latin typeface="Times New Roman" pitchFamily="18" charset="0"/>
                <a:cs typeface="Times New Roman" pitchFamily="18" charset="0"/>
              </a:rPr>
              <a:t>Binary outcome:      </a:t>
            </a:r>
            <a:r>
              <a:rPr lang="en-US" sz="1600" i="1" dirty="0">
                <a:latin typeface="Times New Roman" pitchFamily="18" charset="0"/>
                <a:cs typeface="Times New Roman" pitchFamily="18" charset="0"/>
              </a:rPr>
              <a:t>A</a:t>
            </a:r>
            <a:r>
              <a:rPr lang="en-US" sz="1600" dirty="0">
                <a:latin typeface="Times New Roman" pitchFamily="18" charset="0"/>
                <a:cs typeface="Times New Roman" pitchFamily="18" charset="0"/>
              </a:rPr>
              <a:t>  &gt; </a:t>
            </a:r>
            <a:r>
              <a:rPr lang="en-US" sz="1600" i="1" dirty="0">
                <a:latin typeface="Times New Roman" pitchFamily="18" charset="0"/>
                <a:cs typeface="Times New Roman" pitchFamily="18" charset="0"/>
              </a:rPr>
              <a:t>v</a:t>
            </a:r>
            <a:r>
              <a:rPr lang="en-US" sz="1600" dirty="0">
                <a:latin typeface="Times New Roman" pitchFamily="18" charset="0"/>
                <a:cs typeface="Times New Roman" pitchFamily="18" charset="0"/>
              </a:rPr>
              <a:t>     or   </a:t>
            </a:r>
            <a:r>
              <a:rPr lang="en-US" sz="1600" i="1" dirty="0">
                <a:latin typeface="Times New Roman" pitchFamily="18" charset="0"/>
                <a:cs typeface="Times New Roman" pitchFamily="18" charset="0"/>
              </a:rPr>
              <a:t>A</a:t>
            </a:r>
            <a:r>
              <a:rPr lang="en-US" sz="1600" dirty="0">
                <a:latin typeface="Times New Roman" pitchFamily="18" charset="0"/>
                <a:cs typeface="Times New Roman" pitchFamily="18" charset="0"/>
              </a:rPr>
              <a:t> ≤ </a:t>
            </a:r>
            <a:r>
              <a:rPr lang="en-US" sz="1600" i="1" dirty="0">
                <a:latin typeface="Times New Roman" pitchFamily="18" charset="0"/>
                <a:cs typeface="Times New Roman" pitchFamily="18" charset="0"/>
              </a:rPr>
              <a:t>v</a:t>
            </a:r>
            <a:endParaRPr lang="en-US" sz="900" i="1" dirty="0">
              <a:latin typeface="Times New Roman" pitchFamily="18" charset="0"/>
              <a:cs typeface="Times New Roman" pitchFamily="18" charset="0"/>
            </a:endParaRPr>
          </a:p>
          <a:p>
            <a:pPr lvl="3"/>
            <a:r>
              <a:rPr lang="en-US" sz="1600" dirty="0">
                <a:latin typeface="Times New Roman" pitchFamily="18" charset="0"/>
                <a:cs typeface="Times New Roman" pitchFamily="18" charset="0"/>
              </a:rPr>
              <a:t>In this case, decision tree induction must consider all possible split positions</a:t>
            </a:r>
            <a:endParaRPr lang="en-US" sz="1050" dirty="0">
              <a:latin typeface="Times New Roman" pitchFamily="18" charset="0"/>
              <a:cs typeface="Times New Roman" pitchFamily="18" charset="0"/>
            </a:endParaRPr>
          </a:p>
          <a:p>
            <a:pPr lvl="2"/>
            <a:r>
              <a:rPr lang="en-US" sz="1600" dirty="0">
                <a:solidFill>
                  <a:srgbClr val="0B5ED7"/>
                </a:solidFill>
                <a:cs typeface="Times New Roman" pitchFamily="18" charset="0"/>
              </a:rPr>
              <a:t>Range query : </a:t>
            </a:r>
            <a:r>
              <a:rPr lang="en-US" sz="1600" i="1" dirty="0">
                <a:cs typeface="Times New Roman" pitchFamily="18" charset="0"/>
              </a:rPr>
              <a:t>v</a:t>
            </a:r>
            <a:r>
              <a:rPr lang="en-US" sz="1600" i="1" baseline="-25000" dirty="0">
                <a:cs typeface="Times New Roman" pitchFamily="18" charset="0"/>
              </a:rPr>
              <a:t>i</a:t>
            </a:r>
            <a:r>
              <a:rPr lang="en-US" sz="1600" i="1" dirty="0">
                <a:cs typeface="Times New Roman" pitchFamily="18" charset="0"/>
              </a:rPr>
              <a:t> ≤ A &lt; v</a:t>
            </a:r>
            <a:r>
              <a:rPr lang="en-US" sz="1600" i="1" baseline="-25000" dirty="0">
                <a:cs typeface="Times New Roman" pitchFamily="18" charset="0"/>
              </a:rPr>
              <a:t>i+1</a:t>
            </a:r>
            <a:r>
              <a:rPr lang="en-US" sz="1600" i="1" dirty="0">
                <a:cs typeface="Times New Roman" pitchFamily="18" charset="0"/>
              </a:rPr>
              <a:t> </a:t>
            </a:r>
            <a:r>
              <a:rPr lang="en-US" sz="1600" dirty="0">
                <a:cs typeface="Times New Roman" pitchFamily="18" charset="0"/>
              </a:rPr>
              <a:t>for </a:t>
            </a:r>
            <a:r>
              <a:rPr lang="en-US" sz="1600" i="1" dirty="0" err="1">
                <a:cs typeface="Times New Roman" pitchFamily="18" charset="0"/>
              </a:rPr>
              <a:t>i</a:t>
            </a:r>
            <a:r>
              <a:rPr lang="en-US" sz="1600" dirty="0">
                <a:cs typeface="Times New Roman" pitchFamily="18" charset="0"/>
              </a:rPr>
              <a:t> = 1, 2, …, </a:t>
            </a:r>
            <a:r>
              <a:rPr lang="en-US" sz="1600" i="1" dirty="0">
                <a:cs typeface="Times New Roman" pitchFamily="18" charset="0"/>
              </a:rPr>
              <a:t>q</a:t>
            </a:r>
            <a:r>
              <a:rPr lang="en-US" sz="1600" dirty="0">
                <a:cs typeface="Times New Roman" pitchFamily="18" charset="0"/>
              </a:rPr>
              <a:t> (if </a:t>
            </a:r>
            <a:r>
              <a:rPr lang="en-US" sz="1600" i="1" dirty="0">
                <a:cs typeface="Times New Roman" pitchFamily="18" charset="0"/>
              </a:rPr>
              <a:t>q</a:t>
            </a:r>
            <a:r>
              <a:rPr lang="en-US" sz="1600" dirty="0">
                <a:cs typeface="Times New Roman" pitchFamily="18" charset="0"/>
              </a:rPr>
              <a:t> number of ranges are chosen)</a:t>
            </a:r>
          </a:p>
          <a:p>
            <a:pPr lvl="8"/>
            <a:endParaRPr lang="en-US" sz="900" dirty="0">
              <a:cs typeface="Times New Roman" pitchFamily="18" charset="0"/>
            </a:endParaRPr>
          </a:p>
          <a:p>
            <a:pPr lvl="3"/>
            <a:r>
              <a:rPr lang="en-US" sz="1600" dirty="0">
                <a:cs typeface="Times New Roman" pitchFamily="18" charset="0"/>
              </a:rPr>
              <a:t>Here, q should be decided a priori</a:t>
            </a:r>
          </a:p>
          <a:p>
            <a:pPr lvl="3"/>
            <a:endParaRPr lang="en-US" sz="1600" dirty="0">
              <a:cs typeface="Times New Roman" pitchFamily="18" charset="0"/>
            </a:endParaRPr>
          </a:p>
          <a:p>
            <a:pPr lvl="3"/>
            <a:endParaRPr lang="en-US" sz="1600" dirty="0">
              <a:cs typeface="Times New Roman" pitchFamily="18" charset="0"/>
            </a:endParaRPr>
          </a:p>
          <a:p>
            <a:pPr lvl="1"/>
            <a:r>
              <a:rPr lang="en-US" sz="2000" dirty="0">
                <a:solidFill>
                  <a:srgbClr val="CC3300"/>
                </a:solidFill>
                <a:cs typeface="Times New Roman" pitchFamily="18" charset="0"/>
              </a:rPr>
              <a:t>For a numeric attribute, decision tree induction is a combinatorial optimization problem</a:t>
            </a:r>
          </a:p>
          <a:p>
            <a:pPr marL="0" indent="0">
              <a:buNone/>
            </a:pPr>
            <a:r>
              <a:rPr lang="en-US" sz="2400" b="1" dirty="0">
                <a:cs typeface="Times New Roman" pitchFamily="18" charset="0"/>
              </a:rPr>
              <a:t> </a:t>
            </a:r>
            <a:endParaRPr lang="en-US" sz="4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2082" y="5166233"/>
            <a:ext cx="526732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83F3CFF7-A8ED-E341-908C-2B689C3386E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63261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480757"/>
          </a:xfrm>
        </p:spPr>
        <p:txBody>
          <a:bodyPr>
            <a:noAutofit/>
          </a:bodyPr>
          <a:lstStyle/>
          <a:p>
            <a:r>
              <a:rPr lang="en-US" sz="2400" dirty="0">
                <a:solidFill>
                  <a:srgbClr val="A50021"/>
                </a:solidFill>
                <a:latin typeface="Times New Roman" pitchFamily="18" charset="0"/>
                <a:cs typeface="Times New Roman" pitchFamily="18" charset="0"/>
              </a:rPr>
              <a:t>Illustration : D</a:t>
            </a:r>
            <a:r>
              <a:rPr lang="en-US" sz="2400" b="1" dirty="0">
                <a:solidFill>
                  <a:srgbClr val="A50021"/>
                </a:solidFill>
                <a:latin typeface="Times New Roman" pitchFamily="18" charset="0"/>
                <a:cs typeface="Times New Roman" pitchFamily="18" charset="0"/>
              </a:rPr>
              <a:t>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64488" y="990681"/>
            <a:ext cx="8501751" cy="47853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8.4: Illustration of </a:t>
            </a:r>
            <a:r>
              <a:rPr lang="en-US" sz="2000" b="1" dirty="0" err="1">
                <a:solidFill>
                  <a:srgbClr val="0B5ED7"/>
                </a:solidFill>
                <a:latin typeface="Times New Roman" pitchFamily="18" charset="0"/>
                <a:cs typeface="Times New Roman" pitchFamily="18" charset="0"/>
              </a:rPr>
              <a:t>BuildDT</a:t>
            </a:r>
            <a:r>
              <a:rPr lang="en-US" sz="2000" b="1" dirty="0">
                <a:solidFill>
                  <a:srgbClr val="0B5ED7"/>
                </a:solidFill>
                <a:latin typeface="Times New Roman" pitchFamily="18" charset="0"/>
                <a:cs typeface="Times New Roman" pitchFamily="18" charset="0"/>
              </a:rPr>
              <a:t> Algorithm</a:t>
            </a:r>
          </a:p>
          <a:p>
            <a:pPr lvl="1"/>
            <a:r>
              <a:rPr lang="en-US" sz="1800" dirty="0">
                <a:solidFill>
                  <a:srgbClr val="0B5ED7"/>
                </a:solidFill>
                <a:latin typeface="Times New Roman" pitchFamily="18" charset="0"/>
                <a:cs typeface="Times New Roman" pitchFamily="18" charset="0"/>
              </a:rPr>
              <a:t>Consider a training data set as shown.</a:t>
            </a:r>
          </a:p>
          <a:p>
            <a:pPr lvl="6"/>
            <a:endParaRPr lang="en-US" sz="1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graphicFrame>
        <p:nvGraphicFramePr>
          <p:cNvPr id="13" name="Object 12"/>
          <p:cNvGraphicFramePr>
            <a:graphicFrameLocks noChangeAspect="1"/>
          </p:cNvGraphicFramePr>
          <p:nvPr/>
        </p:nvGraphicFramePr>
        <p:xfrm>
          <a:off x="2359837" y="2337118"/>
          <a:ext cx="7511055" cy="4040822"/>
        </p:xfrm>
        <a:graphic>
          <a:graphicData uri="http://schemas.openxmlformats.org/presentationml/2006/ole">
            <mc:AlternateContent xmlns:mc="http://schemas.openxmlformats.org/markup-compatibility/2006">
              <mc:Choice xmlns:v="urn:schemas-microsoft-com:vml" Requires="v">
                <p:oleObj name="Document" r:id="rId2" imgW="5872318" imgH="3159608" progId="Word.Document.12">
                  <p:embed/>
                </p:oleObj>
              </mc:Choice>
              <mc:Fallback>
                <p:oleObj name="Document" r:id="rId2" imgW="5872318" imgH="3159608" progId="Word.Document.12">
                  <p:embed/>
                  <p:pic>
                    <p:nvPicPr>
                      <p:cNvPr id="13" name="Object 12"/>
                      <p:cNvPicPr/>
                      <p:nvPr/>
                    </p:nvPicPr>
                    <p:blipFill>
                      <a:blip r:embed="rId3"/>
                      <a:stretch>
                        <a:fillRect/>
                      </a:stretch>
                    </p:blipFill>
                    <p:spPr>
                      <a:xfrm>
                        <a:off x="2359837" y="2337118"/>
                        <a:ext cx="7511055" cy="4040822"/>
                      </a:xfrm>
                      <a:prstGeom prst="rect">
                        <a:avLst/>
                      </a:prstGeom>
                    </p:spPr>
                  </p:pic>
                </p:oleObj>
              </mc:Fallback>
            </mc:AlternateContent>
          </a:graphicData>
        </a:graphic>
      </p:graphicFrame>
      <p:sp>
        <p:nvSpPr>
          <p:cNvPr id="14" name="Rectangle 13"/>
          <p:cNvSpPr/>
          <p:nvPr/>
        </p:nvSpPr>
        <p:spPr>
          <a:xfrm>
            <a:off x="6315551" y="3161437"/>
            <a:ext cx="4679950" cy="2154436"/>
          </a:xfrm>
          <a:prstGeom prst="rect">
            <a:avLst/>
          </a:prstGeom>
        </p:spPr>
        <p:txBody>
          <a:bodyPr>
            <a:spAutoFit/>
          </a:bodyPr>
          <a:lstStyle/>
          <a:p>
            <a:r>
              <a:rPr lang="en-IN" sz="1400" b="1" dirty="0">
                <a:solidFill>
                  <a:srgbClr val="0B5ED7"/>
                </a:solidFill>
              </a:rPr>
              <a:t>Attributes:</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 Continuous attribute</a:t>
            </a:r>
          </a:p>
          <a:p>
            <a:endParaRPr lang="en-IN" sz="1400" dirty="0">
              <a:solidFill>
                <a:srgbClr val="0B5ED7"/>
              </a:solidFill>
            </a:endParaRPr>
          </a:p>
          <a:p>
            <a:r>
              <a:rPr lang="en-IN" sz="1400" dirty="0">
                <a:solidFill>
                  <a:srgbClr val="0B5ED7"/>
                </a:solidFill>
              </a:rPr>
              <a:t>Class = {Short (S), Medium (M), Tall (T)}</a:t>
            </a:r>
          </a:p>
          <a:p>
            <a:endParaRPr lang="en-US" sz="1400" dirty="0">
              <a:solidFill>
                <a:srgbClr val="0B5ED7"/>
              </a:solidFill>
            </a:endParaRPr>
          </a:p>
          <a:p>
            <a:endParaRPr lang="en-US" sz="1400" dirty="0">
              <a:solidFill>
                <a:srgbClr val="0B5ED7"/>
              </a:solidFill>
            </a:endParaRPr>
          </a:p>
          <a:p>
            <a:endParaRPr lang="en-US" sz="1400" dirty="0">
              <a:solidFill>
                <a:srgbClr val="0B5ED7"/>
              </a:solidFill>
            </a:endParaRPr>
          </a:p>
          <a:p>
            <a:r>
              <a:rPr lang="en-US" sz="1400" dirty="0">
                <a:solidFill>
                  <a:srgbClr val="A50021"/>
                </a:solidFill>
              </a:rPr>
              <a:t>Given a person, we are to test in which class s/he belongs</a:t>
            </a:r>
            <a:endParaRPr lang="en-IN" sz="1400" dirty="0">
              <a:solidFill>
                <a:srgbClr val="A50021"/>
              </a:solidFill>
            </a:endParaRPr>
          </a:p>
        </p:txBody>
      </p:sp>
      <p:sp>
        <p:nvSpPr>
          <p:cNvPr id="4" name="Date Placeholder 3">
            <a:extLst>
              <a:ext uri="{FF2B5EF4-FFF2-40B4-BE49-F238E27FC236}">
                <a16:creationId xmlns:a16="http://schemas.microsoft.com/office/drawing/2014/main" id="{B6125B46-8288-5847-811B-070204BA04DF}"/>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50676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91968"/>
          </a:xfrm>
        </p:spPr>
        <p:txBody>
          <a:bodyPr>
            <a:noAutofit/>
          </a:bodyPr>
          <a:lstStyle/>
          <a:p>
            <a:r>
              <a:rPr lang="en-US" sz="2800" dirty="0">
                <a:solidFill>
                  <a:srgbClr val="A50021"/>
                </a:solidFill>
                <a:latin typeface="Times New Roman" pitchFamily="18" charset="0"/>
                <a:cs typeface="Times New Roman" pitchFamily="18" charset="0"/>
              </a:rPr>
              <a:t>Illustration : </a:t>
            </a:r>
            <a:r>
              <a:rPr lang="en-US" sz="2800" b="1" dirty="0">
                <a:solidFill>
                  <a:srgbClr val="A50021"/>
                </a:solidFill>
                <a:latin typeface="Times New Roman" pitchFamily="18" charset="0"/>
                <a:cs typeface="Times New Roman" pitchFamily="18" charset="0"/>
              </a:rPr>
              <a:t>DT</a:t>
            </a:r>
            <a:r>
              <a:rPr lang="en-US" sz="2800" dirty="0">
                <a:solidFill>
                  <a:srgbClr val="A50021"/>
                </a:solidFill>
                <a:latin typeface="Times New Roman" pitchFamily="18" charset="0"/>
                <a:cs typeface="Times New Roman" pitchFamily="18" charset="0"/>
              </a:rPr>
              <a:t> Algorithm</a:t>
            </a:r>
            <a:endParaRPr lang="en-IN" sz="28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981127"/>
            <a:ext cx="8501751" cy="4785360"/>
          </a:xfrm>
        </p:spPr>
        <p:txBody>
          <a:bodyPr>
            <a:noAutofit/>
          </a:bodyPr>
          <a:lstStyle/>
          <a:p>
            <a:r>
              <a:rPr lang="en-US" sz="2000" dirty="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Further, for each ordering, we can choose different ways of splitting</a:t>
            </a:r>
          </a:p>
          <a:p>
            <a:pPr lvl="8"/>
            <a:endParaRPr lang="en-US" sz="800" dirty="0">
              <a:solidFill>
                <a:srgbClr val="0B5ED7"/>
              </a:solidFill>
              <a:latin typeface="Times New Roman" pitchFamily="18" charset="0"/>
              <a:cs typeface="Times New Roman" pitchFamily="18" charset="0"/>
            </a:endParaRPr>
          </a:p>
          <a:p>
            <a:r>
              <a:rPr lang="en-US" sz="2000" dirty="0">
                <a:solidFill>
                  <a:srgbClr val="0B5ED7"/>
                </a:solidFill>
                <a:latin typeface="Times New Roman" pitchFamily="18" charset="0"/>
                <a:cs typeface="Times New Roman" pitchFamily="18" charset="0"/>
              </a:rPr>
              <a:t>Different instances are shown in the following.</a:t>
            </a:r>
          </a:p>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1 : &lt;Gender, Height&gt;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0033" y="3813810"/>
            <a:ext cx="634365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1A8CEBBA-F664-6B4C-9A19-64D48340BEFC}"/>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212273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641395"/>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713" y="1015490"/>
            <a:ext cx="7079298" cy="510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70A644DD-0F1D-5C49-955C-91BC9F359F4A}"/>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279852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473733"/>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45271" y="735823"/>
            <a:ext cx="8501751" cy="4785360"/>
          </a:xfrm>
        </p:spPr>
        <p:txBody>
          <a:bodyPr>
            <a:noAutofit/>
          </a:bodyPr>
          <a:lstStyle/>
          <a:p>
            <a:pPr lvl="8"/>
            <a:endParaRPr lang="en-US" sz="800" dirty="0">
              <a:solidFill>
                <a:srgbClr val="0B5ED7"/>
              </a:solidFill>
              <a:latin typeface="Times New Roman" pitchFamily="18" charset="0"/>
              <a:cs typeface="Times New Roman" pitchFamily="18" charset="0"/>
            </a:endParaRPr>
          </a:p>
          <a:p>
            <a:r>
              <a:rPr lang="en-US" sz="2000" b="1" dirty="0">
                <a:solidFill>
                  <a:srgbClr val="0B5ED7"/>
                </a:solidFill>
                <a:latin typeface="Times New Roman" pitchFamily="18" charset="0"/>
                <a:cs typeface="Times New Roman" pitchFamily="18" charset="0"/>
              </a:rPr>
              <a:t>Approach 2 : &lt;Height, Gender&gt; </a:t>
            </a:r>
            <a:endParaRPr lang="en-US" sz="1800" b="1" dirty="0">
              <a:solidFill>
                <a:srgbClr val="0B5ED7"/>
              </a:solidFill>
              <a:latin typeface="Times New Roman" pitchFamily="18" charset="0"/>
              <a:cs typeface="Times New Roman" pitchFamily="18" charset="0"/>
            </a:endParaRPr>
          </a:p>
          <a:p>
            <a:pPr lvl="6"/>
            <a:endParaRPr lang="en-US" sz="1000" dirty="0">
              <a:solidFill>
                <a:srgbClr val="0B5ED7"/>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745" y="4924615"/>
            <a:ext cx="41148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651" y="1523541"/>
            <a:ext cx="512445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2FAD44CE-BF9C-1A4F-82F3-53DEC424BD2D}"/>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723170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735095"/>
          </a:xfrm>
        </p:spPr>
        <p:txBody>
          <a:bodyPr>
            <a:noAutofit/>
          </a:bodyPr>
          <a:lstStyle/>
          <a:p>
            <a:r>
              <a:rPr lang="en-US" sz="2400" dirty="0">
                <a:solidFill>
                  <a:srgbClr val="A50021"/>
                </a:solidFill>
                <a:latin typeface="Times New Roman" pitchFamily="18" charset="0"/>
                <a:cs typeface="Times New Roman" pitchFamily="18" charset="0"/>
              </a:rPr>
              <a:t>Illustration : </a:t>
            </a:r>
            <a:r>
              <a:rPr lang="en-US" sz="2400" b="1" dirty="0">
                <a:solidFill>
                  <a:srgbClr val="A50021"/>
                </a:solidFill>
                <a:latin typeface="Times New Roman" pitchFamily="18" charset="0"/>
                <a:cs typeface="Times New Roman" pitchFamily="18" charset="0"/>
              </a:rPr>
              <a:t>DT</a:t>
            </a:r>
            <a:r>
              <a:rPr lang="en-US" sz="2400" dirty="0">
                <a:solidFill>
                  <a:srgbClr val="A50021"/>
                </a:solidFill>
                <a:latin typeface="Times New Roman" pitchFamily="18" charset="0"/>
                <a:cs typeface="Times New Roman" pitchFamily="18" charset="0"/>
              </a:rPr>
              <a:t> Algorithm</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76673" y="1463040"/>
            <a:ext cx="8501751" cy="4556760"/>
          </a:xfrm>
        </p:spPr>
        <p:txBody>
          <a:bodyPr>
            <a:noAutofit/>
          </a:bodyPr>
          <a:lstStyle/>
          <a:p>
            <a:pPr marL="0" indent="0">
              <a:buNone/>
            </a:pPr>
            <a:r>
              <a:rPr lang="en-US" sz="2000" b="1" dirty="0">
                <a:solidFill>
                  <a:srgbClr val="0B5ED7"/>
                </a:solidFill>
                <a:latin typeface="Times New Roman" pitchFamily="18" charset="0"/>
                <a:cs typeface="Times New Roman" pitchFamily="18" charset="0"/>
              </a:rPr>
              <a:t>Example 8.5: Illustration of DT Algorithm</a:t>
            </a:r>
          </a:p>
          <a:p>
            <a:pPr lvl="1"/>
            <a:r>
              <a:rPr lang="en-US" sz="1800" dirty="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2024558" y="2449830"/>
          <a:ext cx="7055105" cy="3158490"/>
        </p:xfrm>
        <a:graphic>
          <a:graphicData uri="http://schemas.openxmlformats.org/presentationml/2006/ole">
            <mc:AlternateContent xmlns:mc="http://schemas.openxmlformats.org/markup-compatibility/2006">
              <mc:Choice xmlns:v="urn:schemas-microsoft-com:vml" Requires="v">
                <p:oleObj name="Document" r:id="rId2" imgW="5872318" imgH="2628987" progId="Word.Document.12">
                  <p:embed/>
                </p:oleObj>
              </mc:Choice>
              <mc:Fallback>
                <p:oleObj name="Document" r:id="rId2" imgW="5872318" imgH="2628987" progId="Word.Document.12">
                  <p:embed/>
                  <p:pic>
                    <p:nvPicPr>
                      <p:cNvPr id="7" name="Object 6"/>
                      <p:cNvPicPr/>
                      <p:nvPr/>
                    </p:nvPicPr>
                    <p:blipFill>
                      <a:blip r:embed="rId3"/>
                      <a:stretch>
                        <a:fillRect/>
                      </a:stretch>
                    </p:blipFill>
                    <p:spPr>
                      <a:xfrm>
                        <a:off x="2024558" y="2449830"/>
                        <a:ext cx="7055105" cy="3158490"/>
                      </a:xfrm>
                      <a:prstGeom prst="rect">
                        <a:avLst/>
                      </a:prstGeom>
                    </p:spPr>
                  </p:pic>
                </p:oleObj>
              </mc:Fallback>
            </mc:AlternateContent>
          </a:graphicData>
        </a:graphic>
      </p:graphicFrame>
      <p:sp>
        <p:nvSpPr>
          <p:cNvPr id="9" name="Rectangle 8"/>
          <p:cNvSpPr/>
          <p:nvPr/>
        </p:nvSpPr>
        <p:spPr>
          <a:xfrm>
            <a:off x="6436836" y="2301337"/>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attempts:</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sym typeface="Wingdings" pitchFamily="2" charset="2"/>
              </a:rPr>
              <a:t>A3A2A4A1 [Random]</a:t>
            </a:r>
          </a:p>
          <a:p>
            <a:pPr marL="1200150" lvl="2"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Draw the decision trees in the above-mentioned two 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the trees different to classify any test data?</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sample data is added into the database, is that likely to alter the decision tree already 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50260E08-7C9D-AC4A-954C-45889BA94675}"/>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94451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769992"/>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1429720"/>
            <a:ext cx="8501751" cy="4389120"/>
          </a:xfrm>
        </p:spPr>
        <p:txBody>
          <a:bodyPr>
            <a:noAutofit/>
          </a:bodyPr>
          <a:lstStyle/>
          <a:p>
            <a:r>
              <a:rPr lang="en-US" sz="2000" dirty="0">
                <a:cs typeface="Times New Roman" pitchFamily="18" charset="0"/>
              </a:rPr>
              <a:t>A Decision Tree is an important data structure known to solve many computational problems</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8.1: Binary Decision Tree</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5187" y="3046074"/>
            <a:ext cx="43434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15597" y="3046073"/>
            <a:ext cx="7399896" cy="275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3690A404-2ED9-B844-8E13-F0B7356DA70F}"/>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1871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1447" y="2791968"/>
            <a:ext cx="8425339" cy="1002792"/>
          </a:xfrm>
        </p:spPr>
        <p:txBody>
          <a:bodyPr/>
          <a:lstStyle/>
          <a:p>
            <a:pPr algn="ctr"/>
            <a:r>
              <a:rPr lang="en-US" b="1" dirty="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32B053F3-93F2-2240-884D-3EC4BCFB070A}"/>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499430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733" y="262129"/>
            <a:ext cx="8425339" cy="693497"/>
          </a:xfrm>
        </p:spPr>
        <p:txBody>
          <a:bodyPr>
            <a:normAutofit fontScale="90000"/>
          </a:bodyPr>
          <a:lstStyle/>
          <a:p>
            <a:r>
              <a:rPr lang="en-US" sz="5400" dirty="0">
                <a:solidFill>
                  <a:srgbClr val="A50021"/>
                </a:solidFill>
                <a:latin typeface="Times New Roman" pitchFamily="18" charset="0"/>
                <a:cs typeface="Times New Roman" pitchFamily="18" charset="0"/>
              </a:rPr>
              <a:t>Concept of Entropy</a:t>
            </a:r>
            <a:endParaRPr lang="en-IN"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896" y="1294485"/>
            <a:ext cx="55245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7234415" y="1621750"/>
                <a:ext cx="3279307" cy="1431674"/>
              </a:xfrm>
              <a:prstGeom prst="rect">
                <a:avLst/>
              </a:prstGeom>
            </p:spPr>
            <p:txBody>
              <a:bodyPr wrap="none">
                <a:spAutoFit/>
              </a:bodyPr>
              <a:lstStyle/>
              <a:p>
                <a:r>
                  <a:rPr lang="en-US" sz="1600" dirty="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then </a:t>
                </a:r>
                <a:r>
                  <a:rPr lang="en-IN" sz="1600" dirty="0">
                    <a:solidFill>
                      <a:srgbClr val="0B5ED7"/>
                    </a:solidFill>
                    <a:latin typeface="Times New Roman" panose="02020603050405020304" pitchFamily="18" charset="0"/>
                    <a:cs typeface="Times New Roman" panose="02020603050405020304" pitchFamily="18" charset="0"/>
                  </a:rPr>
                  <a:t>which system has the more </a:t>
                </a:r>
              </a:p>
              <a:p>
                <a:r>
                  <a:rPr lang="en-IN" sz="1600" dirty="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a:solidFill>
                          <a:srgbClr val="0B5ED7"/>
                        </a:solidFill>
                        <a:latin typeface="Cambria Math"/>
                      </a:rPr>
                      <m:t>              </m:t>
                    </m:r>
                    <m:r>
                      <a:rPr lang="en-IN" sz="1600" i="1">
                        <a:solidFill>
                          <a:srgbClr val="0B5ED7"/>
                        </a:solidFill>
                        <a:latin typeface="Cambria Math"/>
                      </a:rPr>
                      <m:t>∆</m:t>
                    </m:r>
                    <m:r>
                      <a:rPr lang="en-IN" sz="1600" i="1">
                        <a:solidFill>
                          <a:srgbClr val="0B5ED7"/>
                        </a:solidFill>
                        <a:latin typeface="Cambria Math"/>
                      </a:rPr>
                      <m:t>𝑆</m:t>
                    </m:r>
                    <m:r>
                      <a:rPr lang="en-IN" sz="1600" i="1">
                        <a:solidFill>
                          <a:srgbClr val="0B5ED7"/>
                        </a:solidFill>
                        <a:latin typeface="Cambria Math"/>
                      </a:rPr>
                      <m:t>=</m:t>
                    </m:r>
                    <m:f>
                      <m:fPr>
                        <m:ctrlPr>
                          <a:rPr lang="en-IN" sz="1600" i="1">
                            <a:solidFill>
                              <a:srgbClr val="0B5ED7"/>
                            </a:solidFill>
                            <a:latin typeface="Cambria Math" panose="02040503050406030204" pitchFamily="18" charset="0"/>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a:solidFill>
                      <a:srgbClr val="0B5ED7"/>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7234415" y="1621750"/>
                <a:ext cx="3279307" cy="1431674"/>
              </a:xfrm>
              <a:prstGeom prst="rect">
                <a:avLst/>
              </a:prstGeom>
              <a:blipFill>
                <a:blip r:embed="rId3"/>
                <a:stretch>
                  <a:fillRect l="-1158" t="-885"/>
                </a:stretch>
              </a:blipFill>
            </p:spPr>
            <p:txBody>
              <a:bodyPr/>
              <a:lstStyle/>
              <a:p>
                <a:r>
                  <a:rPr lang="en-US">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212" y="3719550"/>
            <a:ext cx="42576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712936" y="5526740"/>
            <a:ext cx="4991100"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organized</a:t>
            </a:r>
            <a:r>
              <a:rPr lang="en-US" sz="1600" b="1" dirty="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                              </a:t>
            </a:r>
            <a:r>
              <a:rPr lang="en-US" sz="1600" b="1" dirty="0">
                <a:solidFill>
                  <a:srgbClr val="0B5ED7"/>
                </a:solidFill>
                <a:latin typeface="Times New Roman" panose="02020603050405020304" pitchFamily="18" charset="0"/>
                <a:cs typeface="Times New Roman" panose="02020603050405020304" pitchFamily="18" charset="0"/>
              </a:rPr>
              <a:t>Less</a:t>
            </a:r>
            <a:r>
              <a:rPr lang="en-US" sz="1600" dirty="0">
                <a:solidFill>
                  <a:srgbClr val="0B5ED7"/>
                </a:solidFill>
                <a:latin typeface="Times New Roman" panose="02020603050405020304" pitchFamily="18" charset="0"/>
                <a:cs typeface="Times New Roman" panose="02020603050405020304" pitchFamily="18" charset="0"/>
              </a:rPr>
              <a:t> organized or </a:t>
            </a:r>
          </a:p>
          <a:p>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(less </a:t>
            </a:r>
            <a:r>
              <a:rPr lang="en-US" sz="1600" b="1" dirty="0">
                <a:solidFill>
                  <a:srgbClr val="0B5ED7"/>
                </a:solidFill>
                <a:latin typeface="Times New Roman" panose="02020603050405020304" pitchFamily="18" charset="0"/>
                <a:cs typeface="Times New Roman" panose="02020603050405020304" pitchFamily="18" charset="0"/>
              </a:rPr>
              <a:t>probable</a:t>
            </a:r>
            <a:r>
              <a:rPr lang="en-US" sz="1600" dirty="0">
                <a:solidFill>
                  <a:srgbClr val="0B5ED7"/>
                </a:solidFill>
                <a:latin typeface="Times New Roman" panose="02020603050405020304" pitchFamily="18" charset="0"/>
                <a:cs typeface="Times New Roman" panose="02020603050405020304" pitchFamily="18" charset="0"/>
              </a:rPr>
              <a:t>)         disordered (</a:t>
            </a:r>
            <a:r>
              <a:rPr lang="en-US" sz="1600" b="1" dirty="0">
                <a:solidFill>
                  <a:srgbClr val="0B5ED7"/>
                </a:solidFill>
                <a:latin typeface="Times New Roman" panose="02020603050405020304" pitchFamily="18" charset="0"/>
                <a:cs typeface="Times New Roman" panose="02020603050405020304" pitchFamily="18" charset="0"/>
              </a:rPr>
              <a:t>more</a:t>
            </a:r>
            <a:r>
              <a:rPr lang="en-US" sz="1600" dirty="0">
                <a:solidFill>
                  <a:srgbClr val="0B5ED7"/>
                </a:solidFill>
                <a:latin typeface="Times New Roman" panose="02020603050405020304" pitchFamily="18" charset="0"/>
                <a:cs typeface="Times New Roman" panose="02020603050405020304" pitchFamily="18" charset="0"/>
              </a:rPr>
              <a:t> probable)</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0430" y="4136744"/>
            <a:ext cx="1718728" cy="9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770432" y="5053913"/>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a:solidFill>
                  <a:srgbClr val="0B5ED7"/>
                </a:solidFill>
                <a:latin typeface="Times New Roman" panose="02020603050405020304" pitchFamily="18" charset="0"/>
                <a:cs typeface="Times New Roman" panose="02020603050405020304" pitchFamily="18" charset="0"/>
              </a:rPr>
              <a:t>ordered</a:t>
            </a:r>
            <a:r>
              <a:rPr lang="en-US" sz="1600" dirty="0">
                <a:solidFill>
                  <a:srgbClr val="0B5ED7"/>
                </a:solidFill>
                <a:latin typeface="Times New Roman" panose="02020603050405020304" pitchFamily="18" charset="0"/>
                <a:cs typeface="Times New Roman" panose="02020603050405020304" pitchFamily="18" charset="0"/>
              </a:rPr>
              <a:t> </a:t>
            </a:r>
            <a:r>
              <a:rPr lang="en-US" sz="1600" b="1" dirty="0">
                <a:solidFill>
                  <a:srgbClr val="0B5ED7"/>
                </a:solidFill>
                <a:latin typeface="Times New Roman" panose="02020603050405020304" pitchFamily="18" charset="0"/>
                <a:cs typeface="Times New Roman" panose="02020603050405020304" pitchFamily="18" charset="0"/>
              </a:rPr>
              <a:t>                  Less </a:t>
            </a:r>
            <a:r>
              <a:rPr lang="en-US" sz="1600" dirty="0">
                <a:solidFill>
                  <a:srgbClr val="0B5ED7"/>
                </a:solidFill>
                <a:latin typeface="Times New Roman" panose="02020603050405020304" pitchFamily="18" charset="0"/>
                <a:cs typeface="Times New Roman" panose="02020603050405020304" pitchFamily="18" charset="0"/>
              </a:rPr>
              <a:t>ordered</a:t>
            </a:r>
          </a:p>
          <a:p>
            <a:r>
              <a:rPr lang="en-US" sz="1600" dirty="0">
                <a:solidFill>
                  <a:srgbClr val="0B5ED7"/>
                </a:solidFill>
                <a:latin typeface="Times New Roman" panose="02020603050405020304" pitchFamily="18" charset="0"/>
                <a:cs typeface="Times New Roman" panose="02020603050405020304" pitchFamily="18" charset="0"/>
              </a:rPr>
              <a:t>less </a:t>
            </a:r>
            <a:r>
              <a:rPr lang="en-US" sz="1600" b="1" dirty="0">
                <a:solidFill>
                  <a:srgbClr val="0B5ED7"/>
                </a:solidFill>
                <a:latin typeface="Times New Roman" panose="02020603050405020304" pitchFamily="18" charset="0"/>
                <a:cs typeface="Times New Roman" panose="02020603050405020304" pitchFamily="18" charset="0"/>
              </a:rPr>
              <a:t>entropy                      higher </a:t>
            </a:r>
            <a:r>
              <a:rPr lang="en-US" sz="1600" dirty="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9696" y="4044226"/>
            <a:ext cx="1104900"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B773288D-0BCE-1A42-8BBC-DAF9583DE62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2529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493" y="315468"/>
            <a:ext cx="8425339" cy="636002"/>
          </a:xfrm>
        </p:spPr>
        <p:txBody>
          <a:bodyPr>
            <a:normAutofit/>
          </a:bodyPr>
          <a:lstStyle/>
          <a:p>
            <a:r>
              <a:rPr lang="en-US" sz="3200" dirty="0">
                <a:solidFill>
                  <a:srgbClr val="A50021"/>
                </a:solidFill>
                <a:latin typeface="Times New Roman" pitchFamily="18" charset="0"/>
                <a:cs typeface="Times New Roman" pitchFamily="18" charset="0"/>
              </a:rPr>
              <a:t>Entropy and its Meaning</a:t>
            </a:r>
            <a:endParaRPr lang="en-IN" sz="3200" dirty="0"/>
          </a:p>
        </p:txBody>
      </p:sp>
      <p:sp>
        <p:nvSpPr>
          <p:cNvPr id="3" name="Content Placeholder 2"/>
          <p:cNvSpPr>
            <a:spLocks noGrp="1"/>
          </p:cNvSpPr>
          <p:nvPr>
            <p:ph idx="1"/>
          </p:nvPr>
        </p:nvSpPr>
        <p:spPr>
          <a:xfrm>
            <a:off x="1860493" y="1425764"/>
            <a:ext cx="8425339" cy="3714206"/>
          </a:xfrm>
        </p:spPr>
        <p:txBody>
          <a:bodyPr>
            <a:normAutofit lnSpcReduction="10000"/>
          </a:bodyPr>
          <a:lstStyle/>
          <a:p>
            <a:pPr algn="just"/>
            <a:r>
              <a:rPr lang="en-IN" sz="2200" dirty="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a:solidFill>
                  <a:srgbClr val="0B5ED7"/>
                </a:solidFill>
                <a:latin typeface="Times New Roman" panose="02020603050405020304" pitchFamily="18" charset="0"/>
                <a:cs typeface="Times New Roman" panose="02020603050405020304" pitchFamily="18" charset="0"/>
              </a:rPr>
              <a:t>Information Theory</a:t>
            </a:r>
            <a:r>
              <a:rPr lang="en-IN" sz="2200" dirty="0">
                <a:latin typeface="Times New Roman" panose="02020603050405020304" pitchFamily="18" charset="0"/>
                <a:cs typeface="Times New Roman" panose="02020603050405020304" pitchFamily="18" charset="0"/>
              </a:rPr>
              <a:t>. </a:t>
            </a:r>
          </a:p>
          <a:p>
            <a:pPr lvl="8" algn="just"/>
            <a:endParaRPr lang="en-IN" sz="1000" dirty="0">
              <a:latin typeface="Times New Roman" panose="02020603050405020304" pitchFamily="18" charset="0"/>
              <a:cs typeface="Times New Roman" panose="02020603050405020304" pitchFamily="18" charset="0"/>
            </a:endParaRPr>
          </a:p>
          <a:p>
            <a:pPr algn="just"/>
            <a:r>
              <a:rPr lang="en-IN" sz="2200" dirty="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a:latin typeface="Times New Roman" panose="02020603050405020304" pitchFamily="18" charset="0"/>
              <a:cs typeface="Times New Roman" panose="02020603050405020304" pitchFamily="18" charset="0"/>
            </a:endParaRPr>
          </a:p>
          <a:p>
            <a:pPr lvl="1" algn="just"/>
            <a:r>
              <a:rPr lang="en-IN" sz="2000" dirty="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a:latin typeface="Times New Roman" panose="02020603050405020304" pitchFamily="18" charset="0"/>
                <a:cs typeface="Times New Roman" panose="02020603050405020304" pitchFamily="18" charset="0"/>
              </a:rPr>
              <a:t>contained in a training data</a:t>
            </a:r>
          </a:p>
          <a:p>
            <a:pPr lvl="8" algn="just"/>
            <a:endParaRPr lang="en-IN" sz="1000" dirty="0">
              <a:latin typeface="Times New Roman" panose="02020603050405020304" pitchFamily="18" charset="0"/>
              <a:cs typeface="Times New Roman" panose="02020603050405020304" pitchFamily="18" charset="0"/>
            </a:endParaRPr>
          </a:p>
          <a:p>
            <a:pPr lvl="2" algn="just"/>
            <a:r>
              <a:rPr lang="en-IN" sz="1700" dirty="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a:latin typeface="Times New Roman" panose="02020603050405020304" pitchFamily="18" charset="0"/>
                <a:cs typeface="Times New Roman" panose="02020603050405020304" pitchFamily="18" charset="0"/>
              </a:rPr>
              <a:t>.</a:t>
            </a:r>
            <a:endParaRPr lang="en-IN" sz="1700" u="sng" dirty="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79E76A2A-6FBA-D34A-9D12-FB831CF86E28}"/>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326082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4207" y="664516"/>
            <a:ext cx="8425339" cy="836661"/>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Entropy in Information Theory</a:t>
            </a:r>
            <a:endParaRPr lang="en-US" sz="28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726588" y="1926546"/>
            <a:ext cx="8425339" cy="2576874"/>
          </a:xfrm>
        </p:spPr>
        <p:txBody>
          <a:bodyPr>
            <a:normAutofit/>
          </a:bodyPr>
          <a:lstStyle/>
          <a:p>
            <a:pPr algn="just"/>
            <a:r>
              <a:rPr lang="en-IN" sz="2000" dirty="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a:solidFill>
                  <a:srgbClr val="0B5ED7"/>
                </a:solidFill>
                <a:latin typeface="Times New Roman" panose="02020603050405020304" pitchFamily="18" charset="0"/>
                <a:cs typeface="Times New Roman" panose="02020603050405020304" pitchFamily="18" charset="0"/>
              </a:rPr>
              <a:t>a way of representing messages</a:t>
            </a:r>
            <a:r>
              <a:rPr lang="en-IN" sz="2000" dirty="0">
                <a:latin typeface="Times New Roman" panose="02020603050405020304" pitchFamily="18" charset="0"/>
                <a:cs typeface="Times New Roman" panose="02020603050405020304" pitchFamily="18" charset="0"/>
              </a:rPr>
              <a:t> </a:t>
            </a:r>
            <a:r>
              <a:rPr lang="en-IN" sz="2000" dirty="0">
                <a:solidFill>
                  <a:srgbClr val="CC3300"/>
                </a:solidFill>
                <a:latin typeface="Times New Roman" panose="02020603050405020304" pitchFamily="18" charset="0"/>
                <a:cs typeface="Times New Roman" panose="02020603050405020304" pitchFamily="18" charset="0"/>
              </a:rPr>
              <a:t>for efficient transmission</a:t>
            </a:r>
            <a:r>
              <a:rPr lang="en-IN" sz="2000" dirty="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4DBDCEA0-720C-0549-9C10-AD7D2D1483A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77345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74496" y="499016"/>
            <a:ext cx="8425339" cy="650162"/>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Measure of Information Content</a:t>
            </a:r>
            <a:endParaRPr lang="en-US" sz="28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800479" y="1378275"/>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People, in general, are information hungry! </a:t>
            </a:r>
          </a:p>
          <a:p>
            <a:pPr lvl="8"/>
            <a:endParaRPr lang="en-IN" sz="8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a:latin typeface="Times New Roman" panose="02020603050405020304" pitchFamily="18" charset="0"/>
              <a:cs typeface="Times New Roman" panose="02020603050405020304" pitchFamily="18" charset="0"/>
            </a:endParaRPr>
          </a:p>
          <a:p>
            <a:pPr lvl="1"/>
            <a:r>
              <a:rPr lang="en-IN" sz="1800" dirty="0">
                <a:latin typeface="Times New Roman" panose="02020603050405020304" pitchFamily="18" charset="0"/>
                <a:cs typeface="Times New Roman" panose="02020603050405020304" pitchFamily="18" charset="0"/>
              </a:rPr>
              <a:t>Kids annoy their parents asking questions.</a:t>
            </a:r>
          </a:p>
          <a:p>
            <a:pPr lvl="1"/>
            <a:endParaRPr lang="en-IN" sz="1600" dirty="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a:latin typeface="Times New Roman" panose="02020603050405020304" pitchFamily="18" charset="0"/>
                <a:cs typeface="Times New Roman" panose="02020603050405020304" pitchFamily="18" charset="0"/>
              </a:rPr>
              <a:t>We may </a:t>
            </a:r>
            <a:r>
              <a:rPr lang="en-IN" sz="2000" dirty="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a:latin typeface="Times New Roman" panose="02020603050405020304" pitchFamily="18" charset="0"/>
                <a:cs typeface="Times New Roman" panose="02020603050405020304" pitchFamily="18" charset="0"/>
              </a:rPr>
              <a:t>. </a:t>
            </a:r>
          </a:p>
          <a:p>
            <a:pPr marL="0" lvl="1" indent="0">
              <a:buNone/>
            </a:pPr>
            <a:endParaRPr lang="en-IN" sz="900" dirty="0">
              <a:latin typeface="Times New Roman" panose="02020603050405020304" pitchFamily="18" charset="0"/>
              <a:cs typeface="Times New Roman" panose="02020603050405020304" pitchFamily="18" charset="0"/>
            </a:endParaRPr>
          </a:p>
          <a:p>
            <a:pPr marL="393192" lvl="1" indent="0">
              <a:buNone/>
            </a:pPr>
            <a:endParaRPr lang="en-IN" sz="16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8E0DAE87-80E4-6440-A201-437E033AE7A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894433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774496" y="499016"/>
            <a:ext cx="8425339" cy="650162"/>
          </a:xfrm>
        </p:spPr>
        <p:txBody>
          <a:bodyPr>
            <a:noAutofit/>
          </a:bodyPr>
          <a:lstStyle/>
          <a:p>
            <a:r>
              <a:rPr lang="en-IN" sz="2800" dirty="0">
                <a:solidFill>
                  <a:srgbClr val="A50021"/>
                </a:solidFill>
                <a:latin typeface="Times New Roman" panose="02020603050405020304" pitchFamily="18" charset="0"/>
                <a:cs typeface="Times New Roman" panose="02020603050405020304" pitchFamily="18" charset="0"/>
              </a:rPr>
              <a:t>Measure of Information Content</a:t>
            </a:r>
            <a:endParaRPr lang="en-US" sz="28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45137" y="1359987"/>
                <a:ext cx="8425339" cy="4628836"/>
              </a:xfrm>
            </p:spPr>
            <p:txBody>
              <a:bodyPr>
                <a:normAutofit/>
              </a:bodyPr>
              <a:lstStyle/>
              <a:p>
                <a:pPr marL="0" lvl="1" indent="0">
                  <a:buNone/>
                </a:pPr>
                <a:r>
                  <a:rPr lang="en-IN" sz="2000" b="1" dirty="0">
                    <a:solidFill>
                      <a:srgbClr val="0B5ED7"/>
                    </a:solidFill>
                    <a:latin typeface="Times New Roman" panose="02020603050405020304" pitchFamily="18" charset="0"/>
                    <a:cs typeface="Times New Roman" panose="02020603050405020304" pitchFamily="18" charset="0"/>
                  </a:rPr>
                  <a:t>Example 8.6</a:t>
                </a:r>
              </a:p>
              <a:p>
                <a:pPr marL="457200" lvl="1" indent="-457200">
                  <a:buFont typeface="+mj-lt"/>
                  <a:buAutoNum type="alphaLcParenR"/>
                </a:pPr>
                <a:r>
                  <a:rPr lang="en-IN" sz="2000" dirty="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a:solidFill>
                              <a:srgbClr val="0B5ED7"/>
                            </a:solidFill>
                            <a:latin typeface="Cambria Math" panose="02040503050406030204" pitchFamily="18" charset="0"/>
                            <a:cs typeface="Times New Roman" panose="02020603050405020304" pitchFamily="18" charset="0"/>
                          </a:rPr>
                        </m:ctrlPr>
                      </m:fPr>
                      <m:num>
                        <m:r>
                          <a:rPr lang="en-IN" sz="1600" i="1">
                            <a:solidFill>
                              <a:srgbClr val="0B5ED7"/>
                            </a:solidFill>
                            <a:latin typeface="Cambria Math" panose="02040503050406030204" pitchFamily="18" charset="0"/>
                            <a:cs typeface="Times New Roman" panose="02020603050405020304" pitchFamily="18" charset="0"/>
                          </a:rPr>
                          <m:t>1</m:t>
                        </m:r>
                      </m:num>
                      <m:den>
                        <m:r>
                          <a:rPr lang="en-IN" sz="1600" i="1">
                            <a:solidFill>
                              <a:srgbClr val="0B5ED7"/>
                            </a:solidFill>
                            <a:latin typeface="Cambria Math" panose="02040503050406030204" pitchFamily="18" charset="0"/>
                            <a:cs typeface="Times New Roman" panose="02020603050405020304" pitchFamily="18" charset="0"/>
                          </a:rPr>
                          <m:t>365</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a:solidFill>
                              <a:srgbClr val="0B5ED7"/>
                            </a:solidFill>
                            <a:latin typeface="Cambria Math" panose="02040503050406030204" pitchFamily="18" charset="0"/>
                            <a:cs typeface="Times New Roman" panose="02020603050405020304" pitchFamily="18" charset="0"/>
                          </a:rPr>
                        </m:ctrlPr>
                      </m:fPr>
                      <m:num>
                        <m:r>
                          <a:rPr lang="en-IN" sz="1600" i="1">
                            <a:solidFill>
                              <a:srgbClr val="0B5ED7"/>
                            </a:solidFill>
                            <a:latin typeface="Cambria Math" panose="02040503050406030204" pitchFamily="18" charset="0"/>
                            <a:cs typeface="Times New Roman" panose="02020603050405020304" pitchFamily="18" charset="0"/>
                          </a:rPr>
                          <m:t>1</m:t>
                        </m:r>
                      </m:num>
                      <m:den>
                        <m:r>
                          <a:rPr lang="en-IN" sz="1600" i="1">
                            <a:solidFill>
                              <a:srgbClr val="0B5ED7"/>
                            </a:solidFill>
                            <a:latin typeface="Cambria Math" panose="02040503050406030204" pitchFamily="18" charset="0"/>
                            <a:cs typeface="Times New Roman" panose="02020603050405020304" pitchFamily="18" charset="0"/>
                          </a:rPr>
                          <m:t>7</m:t>
                        </m:r>
                      </m:den>
                    </m:f>
                  </m:oMath>
                </a14:m>
                <a:r>
                  <a:rPr lang="en-US" sz="1600" dirty="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a:solidFill>
                      <a:srgbClr val="0B5ED7"/>
                    </a:solidFill>
                    <a:latin typeface="Times New Roman" panose="02020603050405020304" pitchFamily="18" charset="0"/>
                    <a:cs typeface="Times New Roman" panose="02020603050405020304" pitchFamily="18" charset="0"/>
                  </a:rPr>
                  <a:t>As another example, a question related to event with eventuality (or impossibility) will be answered with 0 or 1 uncertainty. </a:t>
                </a: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a:solidFill>
                      <a:srgbClr val="0B5ED7"/>
                    </a:solidFill>
                    <a:latin typeface="Times New Roman" panose="02020603050405020304" pitchFamily="18" charset="0"/>
                    <a:cs typeface="Times New Roman" panose="02020603050405020304" pitchFamily="18" charset="0"/>
                  </a:rPr>
                  <a:t>Does sun rises in the East?                                (answer is with 0 uncertainty)</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Will mother give birth to male baby?               (answer is with ½ uncertainty)</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a:solidFill>
                      <a:srgbClr val="0B5ED7"/>
                    </a:solidFill>
                    <a:latin typeface="Times New Roman" panose="02020603050405020304" pitchFamily="18" charset="0"/>
                    <a:cs typeface="Times New Roman" panose="02020603050405020304" pitchFamily="18" charset="0"/>
                  </a:rPr>
                  <a:t>Is there a planet like earth in the galaxy?         (answer is with an extreme uncertainty)</a:t>
                </a:r>
              </a:p>
              <a:p>
                <a:pPr marL="0" lvl="1"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45137" y="1359987"/>
                <a:ext cx="8425339" cy="4628836"/>
              </a:xfrm>
              <a:blipFill>
                <a:blip r:embed="rId2"/>
                <a:stretch>
                  <a:fillRect l="-602" t="-1093" r="-6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DED01CB2-D1E7-4E4B-8ECF-7BAFD5A6C50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20358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83334" y="619210"/>
            <a:ext cx="8534408" cy="556448"/>
          </a:xfrm>
        </p:spPr>
        <p:txBody>
          <a:bodyPr>
            <a:noAutofit/>
          </a:bodyPr>
          <a:lstStyle/>
          <a:p>
            <a:r>
              <a:rPr lang="en-IN" sz="3600" dirty="0">
                <a:solidFill>
                  <a:srgbClr val="A50021"/>
                </a:solidFill>
                <a:latin typeface="Times New Roman" panose="02020603050405020304" pitchFamily="18" charset="0"/>
                <a:cs typeface="Times New Roman" panose="02020603050405020304" pitchFamily="18" charset="0"/>
              </a:rPr>
              <a:t>Entropy Calculation</a:t>
            </a:r>
            <a:endParaRPr lang="en-US" sz="3200" dirty="0">
              <a:solidFill>
                <a:srgbClr val="A5002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088184"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If </a:t>
                </a:r>
                <a:r>
                  <a:rPr lang="en-IN" i="1" dirty="0">
                    <a:solidFill>
                      <a:prstClr val="black"/>
                    </a:solidFill>
                    <a:latin typeface="Times New Roman" panose="02020603050405020304" pitchFamily="18" charset="0"/>
                    <a:cs typeface="Times New Roman" panose="02020603050405020304" pitchFamily="18" charset="0"/>
                  </a:rPr>
                  <a:t>p</a:t>
                </a:r>
                <a:r>
                  <a:rPr lang="en-IN" i="1" baseline="-25000" dirty="0">
                    <a:solidFill>
                      <a:prstClr val="black"/>
                    </a:solidFill>
                    <a:latin typeface="Times New Roman" panose="02020603050405020304" pitchFamily="18" charset="0"/>
                    <a:cs typeface="Times New Roman" panose="02020603050405020304" pitchFamily="18" charset="0"/>
                  </a:rPr>
                  <a:t>i</a:t>
                </a:r>
                <a:r>
                  <a:rPr lang="en-IN" dirty="0">
                    <a:solidFill>
                      <a:prstClr val="black"/>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a:solidFill>
                      <a:schemeClr val="tx1"/>
                    </a:solidFill>
                    <a:latin typeface="Times New Roman" panose="02020603050405020304" pitchFamily="18" charset="0"/>
                    <a:cs typeface="Times New Roman" panose="02020603050405020304" pitchFamily="18" charset="0"/>
                  </a:rPr>
                  <a:t>m</a:t>
                </a:r>
                <a:r>
                  <a:rPr lang="en-IN" dirty="0">
                    <a:solidFill>
                      <a:prstClr val="black"/>
                    </a:solidFill>
                    <a:latin typeface="Times New Roman" panose="02020603050405020304" pitchFamily="18" charset="0"/>
                    <a:cs typeface="Times New Roman" panose="02020603050405020304" pitchFamily="18" charset="0"/>
                  </a:rPr>
                  <a:t> distinct objects, then the entropy </a:t>
                </a:r>
                <a:r>
                  <a:rPr lang="en-IN" i="1" dirty="0">
                    <a:solidFill>
                      <a:prstClr val="black"/>
                    </a:solidFill>
                    <a:latin typeface="Times New Roman" panose="02020603050405020304" pitchFamily="18" charset="0"/>
                    <a:cs typeface="Times New Roman" panose="02020603050405020304" pitchFamily="18" charset="0"/>
                  </a:rPr>
                  <a:t>E</a:t>
                </a:r>
                <a:r>
                  <a:rPr lang="en-IN" dirty="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i="1">
                          <a:solidFill>
                            <a:prstClr val="black"/>
                          </a:solidFill>
                          <a:latin typeface="Cambria Math" panose="02040503050406030204" pitchFamily="18" charset="0"/>
                          <a:cs typeface="Times New Roman" panose="02020603050405020304" pitchFamily="18" charset="0"/>
                        </a:rPr>
                        <m:t>𝐸</m:t>
                      </m:r>
                      <m:r>
                        <a:rPr lang="en-IN" i="1">
                          <a:solidFill>
                            <a:prstClr val="black"/>
                          </a:solidFill>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func>
                            <m:funcPr>
                              <m:ctrlPr>
                                <a:rPr lang="en-IN" i="1">
                                  <a:solidFill>
                                    <a:prstClr val="black"/>
                                  </a:solidFill>
                                  <a:latin typeface="Cambria Math" panose="02040503050406030204" pitchFamily="18" charset="0"/>
                                  <a:cs typeface="Times New Roman" panose="02020603050405020304" pitchFamily="18" charset="0"/>
                                </a:rPr>
                              </m:ctrlPr>
                            </m:funcPr>
                            <m:fName>
                              <m:r>
                                <m:rPr>
                                  <m:sty m:val="p"/>
                                </m:rPr>
                                <a:rPr lang="en-IN">
                                  <a:solidFill>
                                    <a:prstClr val="black"/>
                                  </a:solidFill>
                                  <a:latin typeface="Cambria Math" panose="02040503050406030204" pitchFamily="18" charset="0"/>
                                  <a:cs typeface="Times New Roman" panose="02020603050405020304" pitchFamily="18" charset="0"/>
                                </a:rPr>
                                <m:t>log</m:t>
                              </m:r>
                            </m:fName>
                            <m:e>
                              <m:r>
                                <a:rPr lang="en-IN" i="1">
                                  <a:solidFill>
                                    <a:prstClr val="black"/>
                                  </a:solidFill>
                                  <a:latin typeface="Cambria Math" panose="02040503050406030204" pitchFamily="18" charset="0"/>
                                  <a:cs typeface="Times New Roman" panose="02020603050405020304" pitchFamily="18" charset="0"/>
                                </a:rPr>
                                <m:t>(</m:t>
                              </m:r>
                              <m:f>
                                <m:fPr>
                                  <m:type m:val="skw"/>
                                  <m:ctrlPr>
                                    <a:rPr lang="en-IN" i="1">
                                      <a:solidFill>
                                        <a:prstClr val="black"/>
                                      </a:solidFill>
                                      <a:latin typeface="Cambria Math" panose="02040503050406030204" pitchFamily="18" charset="0"/>
                                      <a:cs typeface="Times New Roman" panose="02020603050405020304" pitchFamily="18" charset="0"/>
                                    </a:rPr>
                                  </m:ctrlPr>
                                </m:fPr>
                                <m:num>
                                  <m:r>
                                    <a:rPr lang="en-IN" i="1">
                                      <a:solidFill>
                                        <a:prstClr val="black"/>
                                      </a:solidFill>
                                      <a:latin typeface="Cambria Math" panose="02040503050406030204" pitchFamily="18" charset="0"/>
                                      <a:cs typeface="Times New Roman" panose="02020603050405020304" pitchFamily="18" charset="0"/>
                                    </a:rPr>
                                    <m:t>1</m:t>
                                  </m:r>
                                </m:num>
                                <m:den>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den>
                              </m:f>
                              <m:r>
                                <a:rPr lang="en-IN" i="1">
                                  <a:solidFill>
                                    <a:prstClr val="black"/>
                                  </a:solidFill>
                                  <a:latin typeface="Cambria Math" panose="02040503050406030204" pitchFamily="18" charset="0"/>
                                  <a:cs typeface="Times New Roman" panose="02020603050405020304" pitchFamily="18" charset="0"/>
                                </a:rPr>
                                <m:t>)</m:t>
                              </m:r>
                            </m:e>
                          </m:func>
                        </m:e>
                      </m:nary>
                      <m:r>
                        <a:rPr lang="en-IN" i="1">
                          <a:solidFill>
                            <a:prstClr val="black"/>
                          </a:solidFill>
                          <a:latin typeface="Cambria Math" panose="02040503050406030204" pitchFamily="18" charset="0"/>
                          <a:cs typeface="Times New Roman" panose="02020603050405020304" pitchFamily="18" charset="0"/>
                        </a:rPr>
                        <m:t> </m:t>
                      </m:r>
                      <m:r>
                        <a:rPr lang="en-IN" i="1">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i="1">
                              <a:solidFill>
                                <a:prstClr val="black"/>
                              </a:solidFill>
                              <a:latin typeface="Cambria Math" panose="02040503050406030204" pitchFamily="18" charset="0"/>
                              <a:cs typeface="Times New Roman" panose="02020603050405020304" pitchFamily="18" charset="0"/>
                            </a:rPr>
                            <m:t>=1</m:t>
                          </m:r>
                        </m:e>
                      </m:nary>
                    </m:oMath>
                  </m:oMathPara>
                </a14:m>
                <a:endParaRPr lang="en-IN"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088184" y="3189514"/>
                <a:ext cx="7734300" cy="2060666"/>
              </a:xfrm>
              <a:prstGeom prst="rect">
                <a:avLst/>
              </a:prstGeom>
              <a:blipFill>
                <a:blip r:embed="rId2"/>
                <a:stretch>
                  <a:fillRect b="-52273"/>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088184"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Theorem: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857236" y="1348377"/>
                <a:ext cx="8305799" cy="1343766"/>
              </a:xfrm>
              <a:prstGeom prst="rect">
                <a:avLst/>
              </a:prstGeom>
            </p:spPr>
            <p:txBody>
              <a:bodyPr wrap="square">
                <a:spAutoFit/>
              </a:bodyPr>
              <a:lstStyle/>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panose="02040503050406030204" pitchFamily="18" charset="0"/>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xmlns="">
          <p:sp>
            <p:nvSpPr>
              <p:cNvPr id="2" name="Rectangle 1"/>
              <p:cNvSpPr>
                <a:spLocks noRot="1" noChangeAspect="1" noMove="1" noResize="1" noEditPoints="1" noAdjustHandles="1" noChangeArrowheads="1" noChangeShapeType="1" noTextEdit="1"/>
              </p:cNvSpPr>
              <p:nvPr/>
            </p:nvSpPr>
            <p:spPr>
              <a:xfrm>
                <a:off x="1857236" y="1348377"/>
                <a:ext cx="8305799" cy="1343766"/>
              </a:xfrm>
              <a:prstGeom prst="rect">
                <a:avLst/>
              </a:prstGeom>
              <a:blipFill>
                <a:blip r:embed="rId3"/>
                <a:stretch>
                  <a:fillRect l="-305" r="-611" b="-46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941056" y="5503419"/>
                <a:ext cx="8481059" cy="761940"/>
              </a:xfrm>
              <a:prstGeom prst="rect">
                <a:avLst/>
              </a:prstGeom>
            </p:spPr>
            <p:txBody>
              <a:bodyPr wrap="square">
                <a:spAutoFit/>
              </a:bodyPr>
              <a:lstStyle/>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a:solidFill>
                      <a:srgbClr val="0B5ED7"/>
                    </a:solidFill>
                    <a:latin typeface="Times New Roman" panose="02020603050405020304" pitchFamily="18" charset="0"/>
                    <a:cs typeface="Times New Roman" panose="02020603050405020304" pitchFamily="18" charset="0"/>
                  </a:rPr>
                  <a:t>If all are equally likely, then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p>
            </p:txBody>
          </p:sp>
        </mc:Choice>
        <mc:Fallback xmlns="">
          <p:sp>
            <p:nvSpPr>
              <p:cNvPr id="10" name="Rectangle 9"/>
              <p:cNvSpPr>
                <a:spLocks noRot="1" noChangeAspect="1" noMove="1" noResize="1" noEditPoints="1" noAdjustHandles="1" noChangeArrowheads="1" noChangeShapeType="1" noTextEdit="1"/>
              </p:cNvSpPr>
              <p:nvPr/>
            </p:nvSpPr>
            <p:spPr>
              <a:xfrm>
                <a:off x="1941056" y="5503419"/>
                <a:ext cx="8481059" cy="761940"/>
              </a:xfrm>
              <a:prstGeom prst="rect">
                <a:avLst/>
              </a:prstGeom>
              <a:blipFill>
                <a:blip r:embed="rId4"/>
                <a:stretch>
                  <a:fillRect l="-598" t="-1639" b="-3279"/>
                </a:stretch>
              </a:blipFill>
            </p:spPr>
            <p:txBody>
              <a:bodyPr/>
              <a:lstStyle/>
              <a:p>
                <a:r>
                  <a:rPr lang="en-US">
                    <a:noFill/>
                  </a:rPr>
                  <a:t> </a:t>
                </a:r>
              </a:p>
            </p:txBody>
          </p:sp>
        </mc:Fallback>
      </mc:AlternateContent>
    </p:spTree>
    <p:extLst>
      <p:ext uri="{BB962C8B-B14F-4D97-AF65-F5344CB8AC3E}">
        <p14:creationId xmlns:p14="http://schemas.microsoft.com/office/powerpoint/2010/main" val="121721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83334" y="619210"/>
            <a:ext cx="8534408" cy="556448"/>
          </a:xfrm>
        </p:spPr>
        <p:txBody>
          <a:bodyPr>
            <a:normAutofit fontScale="90000"/>
          </a:bodyPr>
          <a:lstStyle/>
          <a:p>
            <a:r>
              <a:rPr lang="en-US" dirty="0">
                <a:solidFill>
                  <a:srgbClr val="A50021"/>
                </a:solidFill>
                <a:latin typeface="Times New Roman" pitchFamily="18" charset="0"/>
                <a:cs typeface="Times New Roman" pitchFamily="18" charset="0"/>
              </a:rPr>
              <a:t>Entropy of a Training Set</a:t>
            </a:r>
            <a:endParaRPr lang="en-IN"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83334" y="1338950"/>
                <a:ext cx="8425336" cy="4818883"/>
              </a:xfrm>
              <a:prstGeom prst="rect">
                <a:avLst/>
              </a:prstGeom>
              <a:noFill/>
            </p:spPr>
            <p:txBody>
              <a:bodyPr wrap="square" rtlCol="0">
                <a:spAutoFit/>
              </a:bodyPr>
              <a:lstStyle/>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k</a:t>
                </a:r>
                <a:r>
                  <a:rPr lang="en-IN" dirty="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𝑘</m:t>
                        </m:r>
                      </m:sub>
                    </m:sSub>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for </a:t>
                </a:r>
                <a14:m>
                  <m:oMath xmlns:m="http://schemas.openxmlformats.org/officeDocument/2006/math">
                    <m:r>
                      <a:rPr lang="en-IN" i="1" dirty="0">
                        <a:latin typeface="Cambria Math" panose="02040503050406030204" pitchFamily="18" charset="0"/>
                        <a:cs typeface="Times New Roman" panose="02020603050405020304" pitchFamily="18" charset="0"/>
                      </a:rPr>
                      <m:t>𝑖</m:t>
                    </m:r>
                    <m:r>
                      <a:rPr lang="en-IN" i="1" dirty="0">
                        <a:latin typeface="Cambria Math" panose="02040503050406030204" pitchFamily="18" charset="0"/>
                        <a:cs typeface="Times New Roman" panose="02020603050405020304" pitchFamily="18" charset="0"/>
                      </a:rPr>
                      <m:t>=1 </m:t>
                    </m:r>
                    <m:r>
                      <a:rPr lang="en-IN" i="1" dirty="0">
                        <a:latin typeface="Cambria Math" panose="02040503050406030204" pitchFamily="18" charset="0"/>
                        <a:cs typeface="Times New Roman" panose="02020603050405020304" pitchFamily="18" charset="0"/>
                      </a:rPr>
                      <m:t>𝑡𝑜</m:t>
                    </m:r>
                    <m:r>
                      <a:rPr lang="en-IN" i="1" dirty="0">
                        <a:latin typeface="Cambria Math" panose="02040503050406030204" pitchFamily="18" charset="0"/>
                        <a:cs typeface="Times New Roman" panose="02020603050405020304" pitchFamily="18" charset="0"/>
                      </a:rPr>
                      <m:t> </m:t>
                    </m:r>
                    <m:r>
                      <a:rPr lang="en-IN" i="1" dirty="0">
                        <a:latin typeface="Cambria Math" panose="02040503050406030204" pitchFamily="18" charset="0"/>
                        <a:cs typeface="Times New Roman" panose="02020603050405020304" pitchFamily="18" charset="0"/>
                      </a:rPr>
                      <m:t>𝑘</m:t>
                    </m:r>
                  </m:oMath>
                </a14:m>
                <a:r>
                  <a:rPr lang="en-IN" dirty="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panose="02040503050406030204" pitchFamily="18" charset="0"/>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panose="02040503050406030204" pitchFamily="18" charset="0"/>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panose="02040503050406030204" pitchFamily="18" charset="0"/>
                              <a:cs typeface="Times New Roman" panose="02020603050405020304" pitchFamily="18" charset="0"/>
                            </a:rPr>
                          </m:ctrlPr>
                        </m:funcPr>
                        <m:fName>
                          <m:sSub>
                            <m:sSubPr>
                              <m:ctrlPr>
                                <a:rPr lang="en-IN" i="1">
                                  <a:solidFill>
                                    <a:prstClr val="black"/>
                                  </a:solidFill>
                                  <a:latin typeface="Cambria Math" panose="02040503050406030204" pitchFamily="18" charset="0"/>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panose="02040503050406030204" pitchFamily="18" charset="0"/>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a:solidFill>
                    <a:prstClr val="black"/>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Here, </a:t>
                </a:r>
                <a:r>
                  <a:rPr lang="en-IN" i="1" dirty="0">
                    <a:latin typeface="Times New Roman" panose="02020603050405020304" pitchFamily="18" charset="0"/>
                    <a:cs typeface="Times New Roman" panose="02020603050405020304" pitchFamily="18" charset="0"/>
                  </a:rPr>
                  <a:t>E</a:t>
                </a:r>
                <a:r>
                  <a:rPr lang="en-IN" dirty="0">
                    <a:latin typeface="Times New Roman" panose="02020603050405020304" pitchFamily="18" charset="0"/>
                    <a:cs typeface="Times New Roman" panose="02020603050405020304" pitchFamily="18" charset="0"/>
                  </a:rPr>
                  <a:t> is measured in “bits” of information.</a:t>
                </a:r>
              </a:p>
              <a:p>
                <a:endParaRPr lang="en-IN" dirty="0">
                  <a:latin typeface="Times New Roman" panose="02020603050405020304" pitchFamily="18" charset="0"/>
                  <a:cs typeface="Times New Roman" panose="02020603050405020304" pitchFamily="18" charset="0"/>
                </a:endParaRPr>
              </a:p>
              <a:p>
                <a:r>
                  <a:rPr lang="en-IN" b="1" dirty="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panose="02040503050406030204" pitchFamily="18" charset="0"/>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always </a:t>
                </a:r>
                <a:r>
                  <a:rPr lang="en-IN" dirty="0">
                    <a:solidFill>
                      <a:srgbClr val="A50021"/>
                    </a:solidFill>
                    <a:latin typeface="Times New Roman" panose="02020603050405020304" pitchFamily="18" charset="0"/>
                    <a:cs typeface="Times New Roman" panose="02020603050405020304" pitchFamily="18" charset="0"/>
                  </a:rPr>
                  <a:t>a positive quantity </a:t>
                </a:r>
                <a:r>
                  <a:rPr lang="en-IN" dirty="0">
                    <a:solidFill>
                      <a:srgbClr val="0B5ED7"/>
                    </a:solidFill>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takes </a:t>
                </a:r>
                <a:r>
                  <a:rPr lang="en-IN" dirty="0">
                    <a:solidFill>
                      <a:srgbClr val="A50021"/>
                    </a:solidFill>
                    <a:latin typeface="Times New Roman" panose="02020603050405020304" pitchFamily="18" charset="0"/>
                    <a:cs typeface="Times New Roman" panose="02020603050405020304" pitchFamily="18" charset="0"/>
                  </a:rPr>
                  <a:t>it’s minimum value (zero)</a:t>
                </a:r>
                <a:r>
                  <a:rPr lang="en-IN" dirty="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a:solidFill>
                      <a:srgbClr val="A50021"/>
                    </a:solidFill>
                    <a:latin typeface="Times New Roman" panose="02020603050405020304" pitchFamily="18" charset="0"/>
                    <a:cs typeface="Times New Roman" panose="02020603050405020304" pitchFamily="18" charset="0"/>
                  </a:rPr>
                  <a:t>one</a:t>
                </a:r>
                <a:r>
                  <a:rPr lang="en-IN" dirty="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a:solidFill>
                      <a:srgbClr val="0B5ED7"/>
                    </a:solidFill>
                    <a:latin typeface="Times New Roman" panose="02020603050405020304" pitchFamily="18" charset="0"/>
                    <a:cs typeface="Times New Roman" panose="02020603050405020304" pitchFamily="18" charset="0"/>
                  </a:rPr>
                  <a:t>k</a:t>
                </a:r>
                <a:r>
                  <a:rPr lang="en-IN" dirty="0">
                    <a:solidFill>
                      <a:srgbClr val="0B5ED7"/>
                    </a:solidFill>
                    <a:latin typeface="Times New Roman" panose="02020603050405020304" pitchFamily="18" charset="0"/>
                    <a:cs typeface="Times New Roman" panose="02020603050405020304" pitchFamily="18" charset="0"/>
                  </a:rPr>
                  <a:t> possible classes. In this case, </a:t>
                </a:r>
                <a:r>
                  <a:rPr lang="en-IN" dirty="0">
                    <a:solidFill>
                      <a:srgbClr val="CC3300"/>
                    </a:solidFill>
                    <a:latin typeface="Times New Roman" panose="02020603050405020304" pitchFamily="18" charset="0"/>
                    <a:cs typeface="Times New Roman" panose="02020603050405020304" pitchFamily="18" charset="0"/>
                  </a:rPr>
                  <a:t>the maximum value of </a:t>
                </a:r>
                <a:r>
                  <a:rPr lang="en-IN" i="1" dirty="0">
                    <a:solidFill>
                      <a:srgbClr val="CC3300"/>
                    </a:solidFill>
                    <a:latin typeface="Times New Roman" panose="02020603050405020304" pitchFamily="18" charset="0"/>
                    <a:cs typeface="Times New Roman" panose="02020603050405020304" pitchFamily="18" charset="0"/>
                  </a:rPr>
                  <a:t>E</a:t>
                </a:r>
                <a:r>
                  <a:rPr lang="en-IN" dirty="0">
                    <a:solidFill>
                      <a:srgbClr val="CC3300"/>
                    </a:solidFill>
                    <a:latin typeface="Times New Roman" panose="02020603050405020304" pitchFamily="18" charset="0"/>
                    <a:cs typeface="Times New Roman" panose="02020603050405020304" pitchFamily="18" charset="0"/>
                  </a:rPr>
                  <a:t> </a:t>
                </a:r>
                <a:r>
                  <a:rPr lang="en-IN" dirty="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a:solidFill>
                              <a:srgbClr val="A50021"/>
                            </a:solidFill>
                            <a:latin typeface="Cambria Math" panose="02040503050406030204" pitchFamily="18" charset="0"/>
                          </a:rPr>
                        </m:ctrlPr>
                      </m:funcPr>
                      <m:fName>
                        <m:sSub>
                          <m:sSubPr>
                            <m:ctrlPr>
                              <a:rPr lang="en-IN" i="1">
                                <a:solidFill>
                                  <a:srgbClr val="A50021"/>
                                </a:solidFill>
                                <a:latin typeface="Cambria Math" panose="02040503050406030204" pitchFamily="18" charset="0"/>
                              </a:rPr>
                            </m:ctrlPr>
                          </m:sSubPr>
                          <m:e>
                            <m:r>
                              <a:rPr lang="en-IN" i="1">
                                <a:solidFill>
                                  <a:srgbClr val="A50021"/>
                                </a:solidFill>
                                <a:latin typeface="Cambria Math" panose="02040503050406030204" pitchFamily="18" charset="0"/>
                              </a:rPr>
                              <m:t>𝑙𝑜𝑔</m:t>
                            </m:r>
                          </m:e>
                          <m:sub>
                            <m:r>
                              <a:rPr lang="en-IN" i="1">
                                <a:solidFill>
                                  <a:srgbClr val="A50021"/>
                                </a:solidFill>
                                <a:latin typeface="Cambria Math" panose="02040503050406030204" pitchFamily="18" charset="0"/>
                              </a:rPr>
                              <m:t>2</m:t>
                            </m:r>
                          </m:sub>
                        </m:sSub>
                      </m:fName>
                      <m:e>
                        <m:r>
                          <a:rPr lang="en-IN" i="1">
                            <a:solidFill>
                              <a:srgbClr val="A50021"/>
                            </a:solidFill>
                            <a:latin typeface="Cambria Math" panose="02040503050406030204" pitchFamily="18" charset="0"/>
                          </a:rPr>
                          <m:t>𝑘</m:t>
                        </m:r>
                      </m:e>
                    </m:func>
                  </m:oMath>
                </a14:m>
                <a:r>
                  <a:rPr lang="en-US" dirty="0">
                    <a:solidFill>
                      <a:srgbClr val="0B5ED7"/>
                    </a:solidFill>
                    <a:latin typeface="Times New Roman" panose="02020603050405020304" pitchFamily="18" charset="0"/>
                    <a:cs typeface="Times New Roman" panose="02020603050405020304" pitchFamily="18" charset="0"/>
                  </a:rPr>
                  <a:t>.</a:t>
                </a:r>
              </a:p>
            </p:txBody>
          </p:sp>
        </mc:Choice>
        <mc:Fallback xmlns="">
          <p:sp>
            <p:nvSpPr>
              <p:cNvPr id="2" name="TextBox 1"/>
              <p:cNvSpPr txBox="1">
                <a:spLocks noRot="1" noChangeAspect="1" noMove="1" noResize="1" noEditPoints="1" noAdjustHandles="1" noChangeArrowheads="1" noChangeShapeType="1" noTextEdit="1"/>
              </p:cNvSpPr>
              <p:nvPr/>
            </p:nvSpPr>
            <p:spPr>
              <a:xfrm>
                <a:off x="1883334" y="1338950"/>
                <a:ext cx="8425336" cy="4818883"/>
              </a:xfrm>
              <a:prstGeom prst="rect">
                <a:avLst/>
              </a:prstGeom>
              <a:blipFill>
                <a:blip r:embed="rId2"/>
                <a:stretch>
                  <a:fillRect l="-451" t="-525" r="-602" b="-787"/>
                </a:stretch>
              </a:blipFill>
            </p:spPr>
            <p:txBody>
              <a:bodyPr/>
              <a:lstStyle/>
              <a:p>
                <a:r>
                  <a:rPr lang="en-US">
                    <a:noFill/>
                  </a:rPr>
                  <a:t> </a:t>
                </a:r>
              </a:p>
            </p:txBody>
          </p:sp>
        </mc:Fallback>
      </mc:AlternateContent>
    </p:spTree>
    <p:extLst>
      <p:ext uri="{BB962C8B-B14F-4D97-AF65-F5344CB8AC3E}">
        <p14:creationId xmlns:p14="http://schemas.microsoft.com/office/powerpoint/2010/main" val="404247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13879" y="172890"/>
            <a:ext cx="8534408" cy="556448"/>
          </a:xfrm>
        </p:spPr>
        <p:txBody>
          <a:bodyPr>
            <a:noAutofit/>
          </a:bodyPr>
          <a:lstStyle/>
          <a:p>
            <a:r>
              <a:rPr lang="en-US" sz="3600" dirty="0">
                <a:solidFill>
                  <a:srgbClr val="A50021"/>
                </a:solidFill>
                <a:latin typeface="Times New Roman" pitchFamily="18" charset="0"/>
                <a:cs typeface="Times New Roman" pitchFamily="18" charset="0"/>
              </a:rPr>
              <a:t>Entropy of a Training Set</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00479" y="775975"/>
            <a:ext cx="8425339" cy="5018314"/>
          </a:xfrm>
        </p:spPr>
        <p:txBody>
          <a:bodyPr>
            <a:normAutofit/>
          </a:bodyPr>
          <a:lstStyle/>
          <a:p>
            <a:pPr marL="0" indent="0">
              <a:buNone/>
            </a:pPr>
            <a:r>
              <a:rPr lang="en-IN" sz="2000" b="1" dirty="0">
                <a:solidFill>
                  <a:srgbClr val="0B5ED7"/>
                </a:solidFill>
                <a:latin typeface="Times New Roman" panose="02020603050405020304" pitchFamily="18" charset="0"/>
                <a:cs typeface="Times New Roman" panose="02020603050405020304" pitchFamily="18" charset="0"/>
              </a:rPr>
              <a:t>Example 18.10: </a:t>
            </a:r>
            <a:r>
              <a:rPr lang="en-IN" sz="1800" b="1" dirty="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graphicFrame>
        <p:nvGraphicFramePr>
          <p:cNvPr id="7" name="Table 6"/>
          <p:cNvGraphicFramePr>
            <a:graphicFrameLocks noGrp="1"/>
          </p:cNvGraphicFramePr>
          <p:nvPr/>
        </p:nvGraphicFramePr>
        <p:xfrm>
          <a:off x="3160067" y="1665612"/>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val="3039673546"/>
                    </a:ext>
                  </a:extLst>
                </a:gridCol>
                <a:gridCol w="1112520">
                  <a:extLst>
                    <a:ext uri="{9D8B030D-6E8A-4147-A177-3AD203B41FA5}">
                      <a16:colId xmlns:a16="http://schemas.microsoft.com/office/drawing/2014/main" val="338874690"/>
                    </a:ext>
                  </a:extLst>
                </a:gridCol>
                <a:gridCol w="1181100">
                  <a:extLst>
                    <a:ext uri="{9D8B030D-6E8A-4147-A177-3AD203B41FA5}">
                      <a16:colId xmlns:a16="http://schemas.microsoft.com/office/drawing/2014/main" val="830911194"/>
                    </a:ext>
                  </a:extLst>
                </a:gridCol>
                <a:gridCol w="1135380">
                  <a:extLst>
                    <a:ext uri="{9D8B030D-6E8A-4147-A177-3AD203B41FA5}">
                      <a16:colId xmlns:a16="http://schemas.microsoft.com/office/drawing/2014/main" val="2073588243"/>
                    </a:ext>
                  </a:extLst>
                </a:gridCol>
                <a:gridCol w="944880">
                  <a:extLst>
                    <a:ext uri="{9D8B030D-6E8A-4147-A177-3AD203B41FA5}">
                      <a16:colId xmlns:a16="http://schemas.microsoft.com/office/drawing/2014/main" val="2560158839"/>
                    </a:ext>
                  </a:extLst>
                </a:gridCol>
              </a:tblGrid>
              <a:tr h="346068">
                <a:tc>
                  <a:txBody>
                    <a:bodyPr/>
                    <a:lstStyle/>
                    <a:p>
                      <a:r>
                        <a:rPr lang="en-IN" sz="1600" dirty="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7362335"/>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58080769"/>
                  </a:ext>
                </a:extLst>
              </a:tr>
              <a:tr h="981146">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10080064"/>
                  </a:ext>
                </a:extLst>
              </a:tr>
              <a:tr h="981146">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6092793"/>
                  </a:ext>
                </a:extLst>
              </a:tr>
              <a:tr h="1038204">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2</a:t>
                      </a:r>
                    </a:p>
                  </a:txBody>
                  <a:tcPr/>
                </a:tc>
                <a:tc>
                  <a:txBody>
                    <a:bodyPr/>
                    <a:lstStyle/>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1</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2</a:t>
                      </a:r>
                    </a:p>
                    <a:p>
                      <a:pPr algn="ctr"/>
                      <a:r>
                        <a:rPr lang="en-IN" sz="1100" b="1" dirty="0">
                          <a:latin typeface="Times New Roman" panose="02020603050405020304" pitchFamily="18" charset="0"/>
                          <a:cs typeface="Times New Roman" panose="02020603050405020304" pitchFamily="18" charset="0"/>
                        </a:rPr>
                        <a:t>3</a:t>
                      </a:r>
                    </a:p>
                    <a:p>
                      <a:pPr algn="ctr"/>
                      <a:r>
                        <a:rPr lang="en-IN" sz="1100" b="1" dirty="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77376623"/>
                  </a:ext>
                </a:extLst>
              </a:tr>
            </a:tbl>
          </a:graphicData>
        </a:graphic>
      </p:graphicFrame>
      <p:sp>
        <p:nvSpPr>
          <p:cNvPr id="13" name="TextBox 12"/>
          <p:cNvSpPr txBox="1"/>
          <p:nvPr/>
        </p:nvSpPr>
        <p:spPr>
          <a:xfrm>
            <a:off x="8436463" y="3004390"/>
            <a:ext cx="1789354" cy="1569660"/>
          </a:xfrm>
          <a:prstGeom prst="rect">
            <a:avLst/>
          </a:prstGeom>
          <a:noFill/>
        </p:spPr>
        <p:txBody>
          <a:bodyPr wrap="square" rtlCol="0">
            <a:spAutoFit/>
          </a:bodyPr>
          <a:lstStyle/>
          <a:p>
            <a:r>
              <a:rPr lang="en-IN" sz="1600" dirty="0"/>
              <a:t>A coded forms for all values of attributes are used to avoid the cluttering in the table.</a:t>
            </a:r>
            <a:endParaRPr lang="en-US" sz="1600" dirty="0"/>
          </a:p>
        </p:txBody>
      </p:sp>
    </p:spTree>
    <p:extLst>
      <p:ext uri="{BB962C8B-B14F-4D97-AF65-F5344CB8AC3E}">
        <p14:creationId xmlns:p14="http://schemas.microsoft.com/office/powerpoint/2010/main" val="310011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883334" y="619210"/>
            <a:ext cx="8534408" cy="556448"/>
          </a:xfrm>
        </p:spPr>
        <p:txBody>
          <a:bodyPr>
            <a:normAutofit fontScale="90000"/>
          </a:bodyPr>
          <a:lstStyle/>
          <a:p>
            <a:r>
              <a:rPr lang="en-US" dirty="0">
                <a:solidFill>
                  <a:srgbClr val="C00000"/>
                </a:solidFill>
                <a:latin typeface="Times New Roman" pitchFamily="18" charset="0"/>
                <a:cs typeface="Times New Roman" pitchFamily="18" charset="0"/>
              </a:rPr>
              <a:t>Entropy of a training set</a:t>
            </a:r>
            <a:endParaRPr lang="en-IN" b="1" dirty="0">
              <a:solidFill>
                <a:srgbClr val="C00000"/>
              </a:solidFill>
              <a:latin typeface="Times New Roman" pitchFamily="18" charset="0"/>
              <a:cs typeface="Times New Roman" pitchFamily="18" charset="0"/>
            </a:endParaRPr>
          </a:p>
        </p:txBody>
      </p:sp>
      <p:sp>
        <p:nvSpPr>
          <p:cNvPr id="3" name="Content Placeholder 2"/>
          <p:cNvSpPr>
            <a:spLocks noGrp="1"/>
          </p:cNvSpPr>
          <p:nvPr>
            <p:ph idx="1"/>
          </p:nvPr>
        </p:nvSpPr>
        <p:spPr>
          <a:xfrm>
            <a:off x="1883353" y="1273638"/>
            <a:ext cx="8425339" cy="5050971"/>
          </a:xfrm>
        </p:spPr>
        <p:txBody>
          <a:bodyPr>
            <a:normAutofit/>
          </a:bodyPr>
          <a:lstStyle/>
          <a:p>
            <a:pPr marL="0" indent="0">
              <a:buNone/>
            </a:pPr>
            <a:r>
              <a:rPr lang="en-IN" sz="1800" dirty="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graphicFrame>
        <p:nvGraphicFramePr>
          <p:cNvPr id="9" name="Table 8"/>
          <p:cNvGraphicFramePr>
            <a:graphicFrameLocks noGrp="1"/>
          </p:cNvGraphicFramePr>
          <p:nvPr/>
        </p:nvGraphicFramePr>
        <p:xfrm>
          <a:off x="2634455"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val="988144638"/>
                    </a:ext>
                  </a:extLst>
                </a:gridCol>
                <a:gridCol w="1979433">
                  <a:extLst>
                    <a:ext uri="{9D8B030D-6E8A-4147-A177-3AD203B41FA5}">
                      <a16:colId xmlns:a16="http://schemas.microsoft.com/office/drawing/2014/main" val="1524680890"/>
                    </a:ext>
                  </a:extLst>
                </a:gridCol>
                <a:gridCol w="1311589">
                  <a:extLst>
                    <a:ext uri="{9D8B030D-6E8A-4147-A177-3AD203B41FA5}">
                      <a16:colId xmlns:a16="http://schemas.microsoft.com/office/drawing/2014/main" val="2004583613"/>
                    </a:ext>
                  </a:extLst>
                </a:gridCol>
                <a:gridCol w="1645511">
                  <a:extLst>
                    <a:ext uri="{9D8B030D-6E8A-4147-A177-3AD203B41FA5}">
                      <a16:colId xmlns:a16="http://schemas.microsoft.com/office/drawing/2014/main" val="1294969553"/>
                    </a:ext>
                  </a:extLst>
                </a:gridCol>
              </a:tblGrid>
              <a:tr h="370840">
                <a:tc>
                  <a:txBody>
                    <a:bodyPr/>
                    <a:lstStyle/>
                    <a:p>
                      <a:r>
                        <a:rPr lang="en-IN" u="none" dirty="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86657869"/>
                  </a:ext>
                </a:extLst>
              </a:tr>
              <a:tr h="370840">
                <a:tc>
                  <a:txBody>
                    <a:bodyPr/>
                    <a:lstStyle/>
                    <a:p>
                      <a:r>
                        <a:rPr lang="en-IN" dirty="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07375167"/>
                  </a:ext>
                </a:extLst>
              </a:tr>
              <a:tr h="370840">
                <a:tc>
                  <a:txBody>
                    <a:bodyPr/>
                    <a:lstStyle/>
                    <a:p>
                      <a:r>
                        <a:rPr lang="en-IN" dirty="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6649344"/>
                  </a:ext>
                </a:extLst>
              </a:tr>
              <a:tr h="370840">
                <a:tc>
                  <a:txBody>
                    <a:bodyPr/>
                    <a:lstStyle/>
                    <a:p>
                      <a:r>
                        <a:rPr lang="en-IN" dirty="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7930665"/>
                  </a:ext>
                </a:extLst>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1970427" y="3472543"/>
                <a:ext cx="8033658" cy="2001510"/>
              </a:xfrm>
              <a:prstGeom prst="rect">
                <a:avLst/>
              </a:prstGeom>
              <a:noFill/>
            </p:spPr>
            <p:txBody>
              <a:bodyPr wrap="square" rtlCol="0">
                <a:spAutoFit/>
              </a:bodyPr>
              <a:lstStyle/>
              <a:p>
                <a:r>
                  <a:rPr lang="en-IN" b="1" dirty="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a:solidFill>
                    <a:srgbClr val="0B5ED7"/>
                  </a:solidFill>
                  <a:latin typeface="Times New Roman" panose="02020603050405020304" pitchFamily="18" charset="0"/>
                  <a:cs typeface="Times New Roman" panose="02020603050405020304" pitchFamily="18" charset="0"/>
                </a:endParaRPr>
              </a:p>
              <a:p>
                <a:pPr algn="just"/>
                <a:r>
                  <a:rPr lang="en-IN" dirty="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of the database is:</a:t>
                </a:r>
              </a:p>
              <a:p>
                <a:pPr algn="just"/>
                <a:endParaRPr lang="en-IN" i="1" dirty="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4</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4</m:t>
                              </m:r>
                            </m:num>
                            <m:den>
                              <m:r>
                                <a:rPr lang="en-IN" i="1">
                                  <a:solidFill>
                                    <a:srgbClr val="0B5ED7"/>
                                  </a:solidFill>
                                  <a:latin typeface="Cambria Math" panose="02040503050406030204" pitchFamily="18" charset="0"/>
                                  <a:cs typeface="Times New Roman" panose="02020603050405020304" pitchFamily="18" charset="0"/>
                                </a:rPr>
                                <m:t>24</m:t>
                              </m:r>
                            </m:den>
                          </m:f>
                        </m:e>
                      </m:func>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e>
                      </m:func>
                      <m:r>
                        <a:rPr lang="en-IN" i="1">
                          <a:solidFill>
                            <a:srgbClr val="0B5ED7"/>
                          </a:solidFill>
                          <a:latin typeface="Cambria Math" panose="02040503050406030204" pitchFamily="18" charset="0"/>
                          <a:cs typeface="Times New Roman" panose="02020603050405020304" pitchFamily="18" charset="0"/>
                        </a:rPr>
                        <m:t> −</m:t>
                      </m:r>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15</m:t>
                          </m:r>
                        </m:num>
                        <m:den>
                          <m:r>
                            <a:rPr lang="en-IN" i="1">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panose="02040503050406030204" pitchFamily="18" charset="0"/>
                              <a:cs typeface="Times New Roman" panose="02020603050405020304" pitchFamily="18" charset="0"/>
                            </a:rPr>
                          </m:ctrlPr>
                        </m:funcPr>
                        <m:fName>
                          <m:sSub>
                            <m:sSubPr>
                              <m:ctrlPr>
                                <a:rPr lang="en-IN" i="1">
                                  <a:solidFill>
                                    <a:srgbClr val="0B5ED7"/>
                                  </a:solidFill>
                                  <a:latin typeface="Cambria Math" panose="02040503050406030204" pitchFamily="18" charset="0"/>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panose="02040503050406030204" pitchFamily="18" charset="0"/>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15</m:t>
                              </m:r>
                            </m:num>
                            <m:den>
                              <m:r>
                                <a:rPr lang="en-IN" i="1">
                                  <a:solidFill>
                                    <a:srgbClr val="0B5ED7"/>
                                  </a:solidFill>
                                  <a:latin typeface="Cambria Math" panose="02040503050406030204" pitchFamily="18" charset="0"/>
                                  <a:cs typeface="Times New Roman" panose="02020603050405020304" pitchFamily="18" charset="0"/>
                                </a:rPr>
                                <m:t>24</m:t>
                              </m:r>
                            </m:den>
                          </m:f>
                          <m:r>
                            <a:rPr lang="en-IN" i="1">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970427" y="3472543"/>
                <a:ext cx="8033658" cy="2001510"/>
              </a:xfrm>
              <a:prstGeom prst="rect">
                <a:avLst/>
              </a:prstGeom>
              <a:blipFill>
                <a:blip r:embed="rId2"/>
                <a:stretch>
                  <a:fillRect l="-473" t="-629" r="-473" b="-629"/>
                </a:stretch>
              </a:blipFill>
            </p:spPr>
            <p:txBody>
              <a:bodyPr/>
              <a:lstStyle/>
              <a:p>
                <a:r>
                  <a:rPr lang="en-US">
                    <a:noFill/>
                  </a:rPr>
                  <a:t> </a:t>
                </a:r>
              </a:p>
            </p:txBody>
          </p:sp>
        </mc:Fallback>
      </mc:AlternateContent>
    </p:spTree>
    <p:extLst>
      <p:ext uri="{BB962C8B-B14F-4D97-AF65-F5344CB8AC3E}">
        <p14:creationId xmlns:p14="http://schemas.microsoft.com/office/powerpoint/2010/main" val="21098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814390"/>
          </a:xfrm>
        </p:spPr>
        <p:txBody>
          <a:bodyPr>
            <a:normAutofit/>
          </a:bodyPr>
          <a:lstStyle/>
          <a:p>
            <a:r>
              <a:rPr lang="en-US" sz="4000" dirty="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1468184"/>
            <a:ext cx="8501751" cy="4389120"/>
          </a:xfrm>
        </p:spPr>
        <p:txBody>
          <a:bodyPr>
            <a:noAutofit/>
          </a:bodyPr>
          <a:lstStyle/>
          <a:p>
            <a:r>
              <a:rPr lang="en-US" sz="2000" dirty="0">
                <a:cs typeface="Times New Roman" pitchFamily="18" charset="0"/>
              </a:rPr>
              <a:t>In Example 18.1, we have considered  a decision tree where values of any attribute if binary only. Decision tree is also possible where attributes are of continuous data type </a:t>
            </a: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Example 8.2:  Decision Tree with numeric data</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826" y="3399854"/>
            <a:ext cx="57150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7DC15E9A-0456-7B4C-8A27-2D228CFB3B2C}"/>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010549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3353" y="1034149"/>
            <a:ext cx="8425339" cy="5290457"/>
          </a:xfrm>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rPr>
              <a:t>Note:</a:t>
            </a:r>
          </a:p>
          <a:p>
            <a:r>
              <a:rPr lang="en-IN" sz="1800" dirty="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      How entropy can be used to build a decision tree ?</a:t>
            </a:r>
            <a:endParaRPr lang="en-IN" sz="1800" b="1"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Tree>
    <p:extLst>
      <p:ext uri="{BB962C8B-B14F-4D97-AF65-F5344CB8AC3E}">
        <p14:creationId xmlns:p14="http://schemas.microsoft.com/office/powerpoint/2010/main" val="1252482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85"/>
            <a:ext cx="8425339" cy="554862"/>
          </a:xfrm>
        </p:spPr>
        <p:txBody>
          <a:bodyPr>
            <a:noAutofit/>
          </a:bodyPr>
          <a:lstStyle/>
          <a:p>
            <a:r>
              <a:rPr lang="en-US" sz="2400" dirty="0">
                <a:solidFill>
                  <a:srgbClr val="A50021"/>
                </a:solidFill>
                <a:latin typeface="Times New Roman" pitchFamily="18" charset="0"/>
                <a:cs typeface="Times New Roman" pitchFamily="18" charset="0"/>
              </a:rPr>
              <a:t>Decision Tree Induction Techniques</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43796" y="980229"/>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Decision tree induction is a top-down, recursive and divide-and-conquer approach.</a:t>
            </a:r>
            <a:endParaRPr lang="en-US" sz="1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Different algorithms have been proposed to take a good control over</a:t>
            </a: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Choosing the best attribute to be </a:t>
            </a:r>
            <a:r>
              <a:rPr lang="en-US" sz="1800" dirty="0" err="1">
                <a:latin typeface="Times New Roman" panose="02020603050405020304" pitchFamily="18" charset="0"/>
                <a:cs typeface="Times New Roman" panose="02020603050405020304" pitchFamily="18" charset="0"/>
              </a:rPr>
              <a:t>splitted</a:t>
            </a:r>
            <a:r>
              <a:rPr lang="en-US" sz="1800" dirty="0">
                <a:latin typeface="Times New Roman" panose="02020603050405020304" pitchFamily="18" charset="0"/>
                <a:cs typeface="Times New Roman" panose="02020603050405020304" pitchFamily="18" charset="0"/>
              </a:rPr>
              <a:t>, and</a:t>
            </a:r>
            <a:endParaRPr lang="en-US" sz="800" dirty="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pPr>
            <a:r>
              <a:rPr lang="en-US" sz="1800" b="1" dirty="0">
                <a:latin typeface="Times New Roman" panose="02020603050405020304" pitchFamily="18" charset="0"/>
                <a:cs typeface="Times New Roman" panose="02020603050405020304" pitchFamily="18" charset="0"/>
              </a:rPr>
              <a:t>ID3</a:t>
            </a:r>
          </a:p>
          <a:p>
            <a:pPr marL="678942" lvl="1" indent="-285750">
              <a:buSzPct val="104000"/>
            </a:pPr>
            <a:r>
              <a:rPr lang="en-US" sz="1800" b="1" dirty="0">
                <a:latin typeface="Times New Roman" panose="02020603050405020304" pitchFamily="18" charset="0"/>
                <a:cs typeface="Times New Roman" panose="02020603050405020304" pitchFamily="18" charset="0"/>
              </a:rPr>
              <a:t>C 4.5</a:t>
            </a:r>
          </a:p>
          <a:p>
            <a:pPr marL="678942" lvl="1" indent="-285750">
              <a:buSzPct val="104000"/>
            </a:pPr>
            <a:r>
              <a:rPr lang="en-US" sz="1800" b="1" dirty="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Tree>
    <p:extLst>
      <p:ext uri="{BB962C8B-B14F-4D97-AF65-F5344CB8AC3E}">
        <p14:creationId xmlns:p14="http://schemas.microsoft.com/office/powerpoint/2010/main" val="110004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0686"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Tree>
    <p:extLst>
      <p:ext uri="{BB962C8B-B14F-4D97-AF65-F5344CB8AC3E}">
        <p14:creationId xmlns:p14="http://schemas.microsoft.com/office/powerpoint/2010/main" val="72158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761030"/>
          </a:xfrm>
        </p:spPr>
        <p:txBody>
          <a:bodyPr>
            <a:noAutofit/>
          </a:bodyPr>
          <a:lstStyle/>
          <a:p>
            <a:r>
              <a:rPr lang="en-US" sz="24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1894090" y="1588343"/>
            <a:ext cx="8425339" cy="4389120"/>
          </a:xfrm>
        </p:spPr>
        <p:txBody>
          <a:bodyPr>
            <a:noAutofit/>
          </a:bodyPr>
          <a:lstStyle/>
          <a:p>
            <a:pPr algn="just"/>
            <a:r>
              <a:rPr lang="en-US" sz="2000" dirty="0">
                <a:latin typeface="Times New Roman" panose="02020603050405020304" pitchFamily="18" charset="0"/>
                <a:cs typeface="Times New Roman" panose="02020603050405020304" pitchFamily="18" charset="0"/>
              </a:rPr>
              <a:t>Quinlan [1984] introduced the ID3, a popular short form of </a:t>
            </a:r>
            <a:r>
              <a:rPr lang="en-US" sz="2000" b="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terative </a:t>
            </a:r>
            <a:r>
              <a:rPr lang="en-US" sz="2000" b="1" dirty="0" err="1">
                <a:latin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cs typeface="Times New Roman" panose="02020603050405020304" pitchFamily="18" charset="0"/>
              </a:rPr>
              <a:t>ichotomizer</a:t>
            </a:r>
            <a:r>
              <a:rPr lang="en-US" sz="2000" dirty="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Tree>
    <p:extLst>
      <p:ext uri="{BB962C8B-B14F-4D97-AF65-F5344CB8AC3E}">
        <p14:creationId xmlns:p14="http://schemas.microsoft.com/office/powerpoint/2010/main" val="4198210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113" y="381360"/>
            <a:ext cx="8425339" cy="579870"/>
          </a:xfrm>
        </p:spPr>
        <p:txBody>
          <a:bodyPr>
            <a:normAutofit fontScale="90000"/>
          </a:bodyPr>
          <a:lstStyle/>
          <a:p>
            <a:r>
              <a:rPr lang="en-US" sz="4000" dirty="0">
                <a:solidFill>
                  <a:srgbClr val="A50021"/>
                </a:solidFill>
                <a:latin typeface="Times New Roman" pitchFamily="18" charset="0"/>
                <a:cs typeface="Times New Roman" pitchFamily="18" charset="0"/>
              </a:rPr>
              <a:t>Algorithm ID3 </a:t>
            </a:r>
          </a:p>
        </p:txBody>
      </p:sp>
      <p:sp>
        <p:nvSpPr>
          <p:cNvPr id="3" name="Content Placeholder 2"/>
          <p:cNvSpPr>
            <a:spLocks noGrp="1"/>
          </p:cNvSpPr>
          <p:nvPr>
            <p:ph idx="1"/>
          </p:nvPr>
        </p:nvSpPr>
        <p:spPr>
          <a:xfrm>
            <a:off x="1800479" y="1158328"/>
            <a:ext cx="8425339" cy="4389120"/>
          </a:xfrm>
        </p:spPr>
        <p:txBody>
          <a:bodyPr>
            <a:noAutofit/>
          </a:bodyPr>
          <a:lstStyle/>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ID3, </a:t>
            </a:r>
            <a:r>
              <a:rPr lang="en-US" sz="2000" dirty="0">
                <a:solidFill>
                  <a:srgbClr val="0B5ED7"/>
                </a:solidFill>
                <a:latin typeface="Times New Roman" panose="02020603050405020304" pitchFamily="18" charset="0"/>
                <a:cs typeface="Times New Roman" panose="02020603050405020304" pitchFamily="18" charset="0"/>
              </a:rPr>
              <a:t>entropy is used </a:t>
            </a:r>
            <a:r>
              <a:rPr lang="en-US" sz="2000" dirty="0">
                <a:latin typeface="Times New Roman" panose="02020603050405020304" pitchFamily="18" charset="0"/>
                <a:cs typeface="Times New Roman" panose="02020603050405020304" pitchFamily="18" charset="0"/>
              </a:rPr>
              <a:t>to measure how informative a node is.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is observed that splitting on any attribute has </a:t>
            </a:r>
            <a:r>
              <a:rPr lang="en-US" sz="1800" dirty="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a:solidFill>
                  <a:srgbClr val="A50021"/>
                </a:solidFill>
                <a:latin typeface="Times New Roman" panose="02020603050405020304" pitchFamily="18" charset="0"/>
                <a:cs typeface="Times New Roman" panose="02020603050405020304" pitchFamily="18" charset="0"/>
              </a:rPr>
              <a:t>will be less than or equal to </a:t>
            </a:r>
            <a:r>
              <a:rPr lang="en-US" sz="1800" dirty="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ID3 algorithm defines a measurement of a splitting called </a:t>
            </a:r>
            <a:r>
              <a:rPr lang="en-US" sz="2000" b="1" dirty="0">
                <a:solidFill>
                  <a:srgbClr val="A50021"/>
                </a:solidFill>
                <a:latin typeface="Times New Roman" panose="02020603050405020304" pitchFamily="18" charset="0"/>
                <a:cs typeface="Times New Roman" panose="02020603050405020304" pitchFamily="18" charset="0"/>
              </a:rPr>
              <a:t>Information Gain </a:t>
            </a:r>
            <a:r>
              <a:rPr lang="en-US" sz="2000" dirty="0">
                <a:latin typeface="Times New Roman" panose="02020603050405020304" pitchFamily="18" charset="0"/>
                <a:cs typeface="Times New Roman" panose="02020603050405020304" pitchFamily="18" charset="0"/>
              </a:rPr>
              <a:t>to determine the goodness of a split.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The attribute with the </a:t>
            </a:r>
            <a:r>
              <a:rPr lang="en-US" sz="1800" dirty="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a:latin typeface="Times New Roman" panose="02020603050405020304" pitchFamily="18" charset="0"/>
                <a:cs typeface="Times New Roman" panose="02020603050405020304" pitchFamily="18" charset="0"/>
              </a:rPr>
              <a:t>is chosen as the splitting attribute and </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it partitions into a number of smaller training sets based on the </a:t>
            </a:r>
            <a:r>
              <a:rPr lang="en-US" sz="1800" dirty="0">
                <a:solidFill>
                  <a:srgbClr val="0B5ED7"/>
                </a:solidFill>
                <a:latin typeface="Times New Roman" panose="02020603050405020304" pitchFamily="18" charset="0"/>
                <a:cs typeface="Times New Roman" panose="02020603050405020304" pitchFamily="18" charset="0"/>
              </a:rPr>
              <a:t>distinct values of attribute </a:t>
            </a:r>
            <a:r>
              <a:rPr lang="en-US" sz="1800" dirty="0">
                <a:latin typeface="Times New Roman" panose="02020603050405020304" pitchFamily="18" charset="0"/>
                <a:cs typeface="Times New Roman" panose="02020603050405020304" pitchFamily="18" charset="0"/>
              </a:rPr>
              <a:t>under split.</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Tree>
    <p:extLst>
      <p:ext uri="{BB962C8B-B14F-4D97-AF65-F5344CB8AC3E}">
        <p14:creationId xmlns:p14="http://schemas.microsoft.com/office/powerpoint/2010/main" val="1646917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00479" y="1419097"/>
                <a:ext cx="8425339" cy="4478238"/>
              </a:xfrm>
            </p:spPr>
            <p:txBody>
              <a:bodyPr>
                <a:normAutofit fontScale="92500" lnSpcReduction="10000"/>
              </a:bodyPr>
              <a:lstStyle/>
              <a:p>
                <a:pPr algn="just"/>
                <a:r>
                  <a:rPr lang="en-US" sz="2200" dirty="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a:latin typeface="Times New Roman" panose="02020603050405020304" pitchFamily="18" charset="0"/>
                  <a:cs typeface="Times New Roman" panose="02020603050405020304" pitchFamily="18" charset="0"/>
                </a:endParaRPr>
              </a:p>
              <a:p>
                <a:pPr algn="just"/>
                <a:r>
                  <a:rPr lang="en-US" sz="2200" i="1"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 </a:t>
                </a:r>
                <a14:m>
                  <m:oMath xmlns:m="http://schemas.openxmlformats.org/officeDocument/2006/math">
                    <m:r>
                      <a:rPr lang="en-US" sz="2200" i="1">
                        <a:latin typeface="Cambria Math" panose="02040503050406030204" pitchFamily="18" charset="0"/>
                        <a:ea typeface="Cambria Math" panose="02040503050406030204" pitchFamily="18" charset="0"/>
                      </a:rPr>
                      <m:t>≡</m:t>
                    </m:r>
                  </m:oMath>
                </a14:m>
                <a:r>
                  <a:rPr lang="en-US" sz="2200" dirty="0">
                    <a:latin typeface="Times New Roman" panose="02020603050405020304" pitchFamily="18" charset="0"/>
                    <a:cs typeface="Times New Roman" panose="02020603050405020304" pitchFamily="18" charset="0"/>
                  </a:rPr>
                  <a:t> denotes the training set at any instant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size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i="1"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denotes the entropy of the training set </a:t>
                </a:r>
                <a:r>
                  <a:rPr lang="en-US" sz="2000" i="1" dirty="0">
                    <a:latin typeface="Times New Roman" panose="02020603050405020304" pitchFamily="18" charset="0"/>
                    <a:cs typeface="Times New Roman" panose="02020603050405020304" pitchFamily="18" charset="0"/>
                  </a:rPr>
                  <a:t>D</a:t>
                </a:r>
              </a:p>
              <a:p>
                <a:pPr lvl="8" algn="just"/>
                <a:endParaRPr lang="en-US" sz="800" i="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E(D)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a:rPr>
                          <m:t>𝑘</m:t>
                        </m:r>
                      </m:sup>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panose="02040503050406030204" pitchFamily="18" charset="0"/>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a:rPr>
                          <m:t>𝑝</m:t>
                        </m:r>
                      </m:e>
                      <m:sub>
                        <m:r>
                          <a:rPr lang="en-US" sz="2000" i="1">
                            <a:latin typeface="Cambria Math" panose="02040503050406030204" pitchFamily="18" charset="0"/>
                          </a:rPr>
                          <m:t>𝑖</m:t>
                        </m:r>
                      </m:sub>
                    </m:sSub>
                    <m:r>
                      <a:rPr lang="en-US" sz="2000" i="1">
                        <a:latin typeface="Cambria Math" panose="02040503050406030204" pitchFamily="18" charset="0"/>
                      </a:rPr>
                      <m:t>)</m:t>
                    </m:r>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00479" y="1419097"/>
                <a:ext cx="8425339" cy="4478238"/>
              </a:xfrm>
              <a:blipFill>
                <a:blip r:embed="rId2"/>
                <a:stretch>
                  <a:fillRect l="-602" t="-1700"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extLst>
      <p:ext uri="{BB962C8B-B14F-4D97-AF65-F5344CB8AC3E}">
        <p14:creationId xmlns:p14="http://schemas.microsoft.com/office/powerpoint/2010/main" val="924704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592" y="316813"/>
            <a:ext cx="8425339" cy="802594"/>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6" name="Rectangle 5"/>
              <p:cNvSpPr/>
              <p:nvPr/>
            </p:nvSpPr>
            <p:spPr>
              <a:xfrm>
                <a:off x="2088184" y="1656984"/>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The weighted entropy denoted as 𝐸</a:t>
                </a:r>
                <a:r>
                  <a:rPr lang="en-IN" baseline="-25000" dirty="0">
                    <a:solidFill>
                      <a:prstClr val="black"/>
                    </a:solidFill>
                    <a:latin typeface="Times New Roman" panose="02020603050405020304" pitchFamily="18" charset="0"/>
                    <a:cs typeface="Times New Roman" panose="02020603050405020304" pitchFamily="18" charset="0"/>
                  </a:rPr>
                  <a:t>𝐴</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a:solidFill>
                      <a:prstClr val="black"/>
                    </a:solidFill>
                    <a:latin typeface="Times New Roman" panose="02020603050405020304" pitchFamily="18" charset="0"/>
                    <a:cs typeface="Times New Roman" panose="02020603050405020304" pitchFamily="18" charset="0"/>
                  </a:rPr>
                  <a:t> 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is given by:</a:t>
                </a:r>
                <a:endParaRPr lang="en-IN" dirty="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panose="02040503050406030204" pitchFamily="18" charset="0"/>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panose="02040503050406030204" pitchFamily="18" charset="0"/>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More meaningfully, </a:t>
                </a:r>
                <a:r>
                  <a:rPr lang="en-IN" dirty="0">
                    <a:solidFill>
                      <a:srgbClr val="CC3300"/>
                    </a:solidFill>
                    <a:latin typeface="Times New Roman" panose="02020603050405020304" pitchFamily="18" charset="0"/>
                    <a:cs typeface="Times New Roman" panose="02020603050405020304" pitchFamily="18" charset="0"/>
                  </a:rPr>
                  <a:t>𝐸</a:t>
                </a:r>
                <a:r>
                  <a:rPr lang="en-IN" baseline="-25000" dirty="0">
                    <a:solidFill>
                      <a:srgbClr val="CC3300"/>
                    </a:solidFill>
                    <a:latin typeface="Times New Roman" panose="02020603050405020304" pitchFamily="18" charset="0"/>
                    <a:cs typeface="Times New Roman" panose="02020603050405020304" pitchFamily="18" charset="0"/>
                  </a:rPr>
                  <a:t>𝐴</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xmlns="">
          <p:sp>
            <p:nvSpPr>
              <p:cNvPr id="6" name="Rectangle 5"/>
              <p:cNvSpPr>
                <a:spLocks noRot="1" noChangeAspect="1" noMove="1" noResize="1" noEditPoints="1" noAdjustHandles="1" noChangeArrowheads="1" noChangeShapeType="1" noTextEdit="1"/>
              </p:cNvSpPr>
              <p:nvPr/>
            </p:nvSpPr>
            <p:spPr>
              <a:xfrm>
                <a:off x="2088184" y="1656984"/>
                <a:ext cx="7734300" cy="3893969"/>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7" name="Rounded Rectangle 6"/>
          <p:cNvSpPr/>
          <p:nvPr/>
        </p:nvSpPr>
        <p:spPr>
          <a:xfrm>
            <a:off x="2088184"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2: </a:t>
            </a:r>
            <a:r>
              <a:rPr lang="en-US" sz="2000" b="1" dirty="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245303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893255" y="192044"/>
            <a:ext cx="8425339" cy="586432"/>
          </a:xfrm>
        </p:spPr>
        <p:txBody>
          <a:bodyPr>
            <a:noAutofit/>
          </a:bodyPr>
          <a:lstStyle/>
          <a:p>
            <a:r>
              <a:rPr lang="en-US" sz="3200" dirty="0">
                <a:solidFill>
                  <a:srgbClr val="A50021"/>
                </a:solidFill>
                <a:latin typeface="Times New Roman" pitchFamily="18" charset="0"/>
                <a:cs typeface="Times New Roman" pitchFamily="18" charset="0"/>
              </a:rPr>
              <a:t>Defining 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3254" y="818245"/>
                <a:ext cx="8425339" cy="5420591"/>
              </a:xfrm>
            </p:spPr>
            <p:txBody>
              <a:bodyPr>
                <a:normAutofit/>
              </a:bodyPr>
              <a:lstStyle/>
              <a:p>
                <a:pPr algn="just"/>
                <a:r>
                  <a:rPr lang="en-US" sz="2000" dirty="0">
                    <a:latin typeface="Times New Roman" panose="02020603050405020304" pitchFamily="18" charset="0"/>
                    <a:cs typeface="Times New Roman" panose="02020603050405020304" pitchFamily="18" charset="0"/>
                  </a:rPr>
                  <a:t>Our objective is to take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is a measure of impurities (or purity). A lesser value of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implying more power the partitions are.</a:t>
                </a:r>
              </a:p>
              <a:p>
                <a:pPr algn="just"/>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3254" y="818245"/>
                <a:ext cx="8425339" cy="5420591"/>
              </a:xfrm>
              <a:blipFill>
                <a:blip r:embed="rId2"/>
                <a:stretch>
                  <a:fillRect l="-602" t="-701" r="-75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226436" y="3513607"/>
                <a:ext cx="7734300" cy="276499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Information 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by</a:t>
                </a:r>
              </a:p>
              <a:p>
                <a:pPr lvl="1" algn="just"/>
                <a14:m>
                  <m:oMath xmlns:m="http://schemas.openxmlformats.org/officeDocument/2006/math">
                    <m:r>
                      <a:rPr lang="en-US" sz="1600" i="1">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panose="02040503050406030204" pitchFamily="18" charset="0"/>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t>
                </a:r>
              </a:p>
              <a:p>
                <a:pPr algn="just"/>
                <a:endParaRPr lang="en-US" dirty="0">
                  <a:solidFill>
                    <a:schemeClr val="tx1"/>
                  </a:solidFill>
                  <a:latin typeface="Times New Roman" panose="020206030504050203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In 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226436" y="3513607"/>
                <a:ext cx="7734300" cy="2764997"/>
              </a:xfrm>
              <a:prstGeom prst="rect">
                <a:avLst/>
              </a:prstGeom>
              <a:blipFill>
                <a:blip r:embed="rId3"/>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226436" y="3513607"/>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 </a:t>
            </a:r>
            <a:r>
              <a:rPr lang="en-US" sz="2000" b="1" dirty="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483509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263146"/>
            <a:ext cx="8425339" cy="589470"/>
          </a:xfrm>
        </p:spPr>
        <p:txBody>
          <a:bodyPr>
            <a:noAutofit/>
          </a:bodyPr>
          <a:lstStyle/>
          <a:p>
            <a:r>
              <a:rPr lang="en-US" sz="28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88537" y="1126651"/>
                <a:ext cx="8425339" cy="4607451"/>
              </a:xfrm>
            </p:spPr>
            <p:txBody>
              <a:bodyPr>
                <a:normAutofit lnSpcReduction="10000"/>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8.11 : Information gain on splitting OPTH</a:t>
                </a:r>
              </a:p>
              <a:p>
                <a:pPr marL="0" indent="0">
                  <a:buNone/>
                </a:pPr>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Let us refer to the OPTH database discussed earlier.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Splitting on </a:t>
                </a:r>
                <a:r>
                  <a:rPr lang="en-US" sz="2000" b="1" dirty="0">
                    <a:solidFill>
                      <a:srgbClr val="0B5ED7"/>
                    </a:solidFill>
                    <a:latin typeface="Times New Roman" panose="02020603050405020304" pitchFamily="18" charset="0"/>
                    <a:cs typeface="Times New Roman" panose="02020603050405020304" pitchFamily="18" charset="0"/>
                  </a:rPr>
                  <a:t>Age </a:t>
                </a:r>
                <a:r>
                  <a:rPr lang="en-US" sz="2000" dirty="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panose="02040503050406030204" pitchFamily="18" charset="0"/>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a:solidFill>
                          <a:srgbClr val="0B5ED7"/>
                        </a:solidFill>
                        <a:latin typeface="Cambria Math" panose="02040503050406030204" pitchFamily="18" charset="0"/>
                        <a:ea typeface="Cambria Math" panose="02040503050406030204" pitchFamily="18" charset="0"/>
                      </a:rPr>
                      <m:t>𝛼</m:t>
                    </m:r>
                    <m:r>
                      <a:rPr lang="en-US" sz="2000" i="1">
                        <a:solidFill>
                          <a:srgbClr val="0B5ED7"/>
                        </a:solidFill>
                        <a:latin typeface="Cambria Math" panose="02040503050406030204" pitchFamily="18" charset="0"/>
                        <a:ea typeface="Cambria Math" panose="02040503050406030204" pitchFamily="18" charset="0"/>
                      </a:rPr>
                      <m:t> (</m:t>
                    </m:r>
                    <m:r>
                      <a:rPr lang="en-US" sz="2000" i="1">
                        <a:solidFill>
                          <a:srgbClr val="0B5ED7"/>
                        </a:solidFill>
                        <a:latin typeface="Cambria Math" panose="02040503050406030204" pitchFamily="18" charset="0"/>
                        <a:ea typeface="Cambria Math" panose="02040503050406030204" pitchFamily="18" charset="0"/>
                      </a:rPr>
                      <m:t>𝐴𝑔𝑒</m:t>
                    </m:r>
                    <m:r>
                      <a:rPr lang="en-US" sz="2000" i="1">
                        <a:solidFill>
                          <a:srgbClr val="0B5ED7"/>
                        </a:solidFill>
                        <a:latin typeface="Cambria Math" panose="02040503050406030204" pitchFamily="18" charset="0"/>
                        <a:ea typeface="Cambria Math" panose="02040503050406030204" pitchFamily="18" charset="0"/>
                      </a:rPr>
                      <m:t>, </m:t>
                    </m:r>
                    <m:r>
                      <a:rPr lang="en-US" sz="2000" i="1">
                        <a:solidFill>
                          <a:srgbClr val="0B5ED7"/>
                        </a:solidFill>
                        <a:latin typeface="Cambria Math" panose="02040503050406030204" pitchFamily="18" charset="0"/>
                        <a:ea typeface="Cambria Math" panose="02040503050406030204" pitchFamily="18" charset="0"/>
                      </a:rPr>
                      <m:t>𝑂𝑃𝑇𝐻</m:t>
                    </m:r>
                    <m:r>
                      <a:rPr lang="en-US" sz="2000" i="1">
                        <a:solidFill>
                          <a:srgbClr val="0B5ED7"/>
                        </a:solidFill>
                        <a:latin typeface="Cambria Math" panose="02040503050406030204" pitchFamily="18" charset="0"/>
                        <a:ea typeface="Cambria Math" panose="02040503050406030204" pitchFamily="18" charset="0"/>
                      </a:rPr>
                      <m:t>)</m:t>
                    </m:r>
                  </m:oMath>
                </a14:m>
                <a:r>
                  <a:rPr lang="en-US" sz="2000" dirty="0">
                    <a:solidFill>
                      <a:srgbClr val="0B5ED7"/>
                    </a:solidFill>
                    <a:latin typeface="Times New Roman" panose="02020603050405020304" pitchFamily="18" charset="0"/>
                    <a:cs typeface="Times New Roman" panose="02020603050405020304" pitchFamily="18" charset="0"/>
                  </a:rPr>
                  <a:t> is then can be calculated as </a:t>
                </a:r>
                <a:r>
                  <a:rPr lang="en-US" sz="2000" b="1" dirty="0">
                    <a:solidFill>
                      <a:srgbClr val="CC3300"/>
                    </a:solidFill>
                    <a:latin typeface="Times New Roman" panose="02020603050405020304" pitchFamily="18" charset="0"/>
                    <a:cs typeface="Times New Roman" panose="02020603050405020304" pitchFamily="18" charset="0"/>
                  </a:rPr>
                  <a:t>0.0394</a:t>
                </a:r>
                <a:r>
                  <a:rPr lang="en-US" sz="2000" dirty="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t>
                </a:r>
                <a:r>
                  <a:rPr lang="en-US" sz="1800" i="1" dirty="0">
                    <a:solidFill>
                      <a:srgbClr val="0B5ED7"/>
                    </a:solidFill>
                    <a:latin typeface="Times New Roman" panose="02020603050405020304" pitchFamily="18" charset="0"/>
                    <a:cs typeface="Times New Roman" panose="02020603050405020304" pitchFamily="18" charset="0"/>
                  </a:rPr>
                  <a:t>(see Slide #29)</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88537" y="1126651"/>
                <a:ext cx="8425339" cy="4607451"/>
              </a:xfrm>
              <a:blipFill>
                <a:blip r:embed="rId2"/>
                <a:stretch>
                  <a:fillRect l="-752" t="-1648" r="-752"/>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1883353" y="6449376"/>
            <a:ext cx="2184347" cy="408624"/>
          </a:xfrm>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Tree>
    <p:extLst>
      <p:ext uri="{BB962C8B-B14F-4D97-AF65-F5344CB8AC3E}">
        <p14:creationId xmlns:p14="http://schemas.microsoft.com/office/powerpoint/2010/main" val="276933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91024"/>
            <a:ext cx="8425339" cy="802594"/>
          </a:xfrm>
        </p:spPr>
        <p:txBody>
          <a:bodyPr>
            <a:noAutofit/>
          </a:bodyPr>
          <a:lstStyle/>
          <a:p>
            <a:r>
              <a:rPr lang="en-US" sz="2800" dirty="0">
                <a:solidFill>
                  <a:srgbClr val="A50021"/>
                </a:solidFill>
                <a:latin typeface="Times New Roman" pitchFamily="18" charset="0"/>
                <a:cs typeface="Times New Roman" pitchFamily="18" charset="0"/>
              </a:rPr>
              <a:t>Information Gain Calculation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94113" y="1237863"/>
                <a:ext cx="8425339" cy="5112327"/>
              </a:xfrm>
            </p:spPr>
            <p:txBody>
              <a:bodyPr>
                <a:normAutofit/>
              </a:bodyPr>
              <a:lstStyle/>
              <a:p>
                <a:pPr marL="0" indent="0">
                  <a:buNone/>
                </a:pPr>
                <a:r>
                  <a:rPr lang="en-US" sz="2000" b="1" dirty="0">
                    <a:solidFill>
                      <a:srgbClr val="0B5ED7"/>
                    </a:solidFill>
                    <a:latin typeface="Times New Roman" panose="02020603050405020304" pitchFamily="18" charset="0"/>
                    <a:cs typeface="Times New Roman" panose="02020603050405020304" pitchFamily="18" charset="0"/>
                  </a:rPr>
                  <a:t>Example 8.11 : Information gain on splitting OPTH</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panose="02040503050406030204" pitchFamily="18" charset="0"/>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a:solidFill>
                      <a:srgbClr val="0B5ED7"/>
                    </a:solidFill>
                    <a:latin typeface="Times New Roman" panose="02020603050405020304" pitchFamily="18" charset="0"/>
                    <a:cs typeface="Times New Roman" panose="02020603050405020304" pitchFamily="18" charset="0"/>
                  </a:rPr>
                  <a:t>(Age =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94113" y="1237863"/>
                <a:ext cx="8425339" cy="5112327"/>
              </a:xfrm>
              <a:blipFill>
                <a:blip r:embed="rId2"/>
                <a:stretch>
                  <a:fillRect l="-602" t="-990"/>
                </a:stretch>
              </a:blipFill>
            </p:spPr>
            <p:txBody>
              <a:bodyPr/>
              <a:lstStyle/>
              <a:p>
                <a:r>
                  <a:rPr lang="en-US">
                    <a:noFill/>
                  </a:rPr>
                  <a:t> </a:t>
                </a:r>
              </a:p>
            </p:txBody>
          </p:sp>
        </mc:Fallback>
      </mc:AlternateContent>
      <p:sp>
        <p:nvSpPr>
          <p:cNvPr id="4" name="Date Placeholder 3"/>
          <p:cNvSpPr>
            <a:spLocks noGrp="1"/>
          </p:cNvSpPr>
          <p:nvPr>
            <p:ph type="dt" sz="half" idx="10"/>
          </p:nvPr>
        </p:nvSpPr>
        <p:spPr>
          <a:xfrm>
            <a:off x="1883353" y="6449376"/>
            <a:ext cx="2184347" cy="408624"/>
          </a:xfrm>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graphicFrame>
        <p:nvGraphicFramePr>
          <p:cNvPr id="7" name="Table 6"/>
          <p:cNvGraphicFramePr>
            <a:graphicFrameLocks noGrp="1"/>
          </p:cNvGraphicFramePr>
          <p:nvPr/>
        </p:nvGraphicFramePr>
        <p:xfrm>
          <a:off x="2244556" y="2779814"/>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val="20000"/>
                    </a:ext>
                  </a:extLst>
                </a:gridCol>
                <a:gridCol w="1148183">
                  <a:extLst>
                    <a:ext uri="{9D8B030D-6E8A-4147-A177-3AD203B41FA5}">
                      <a16:colId xmlns:a16="http://schemas.microsoft.com/office/drawing/2014/main" val="20001"/>
                    </a:ext>
                  </a:extLst>
                </a:gridCol>
                <a:gridCol w="1392964">
                  <a:extLst>
                    <a:ext uri="{9D8B030D-6E8A-4147-A177-3AD203B41FA5}">
                      <a16:colId xmlns:a16="http://schemas.microsoft.com/office/drawing/2014/main" val="20002"/>
                    </a:ext>
                  </a:extLst>
                </a:gridCol>
                <a:gridCol w="1042587">
                  <a:extLst>
                    <a:ext uri="{9D8B030D-6E8A-4147-A177-3AD203B41FA5}">
                      <a16:colId xmlns:a16="http://schemas.microsoft.com/office/drawing/2014/main" val="20003"/>
                    </a:ext>
                  </a:extLst>
                </a:gridCol>
                <a:gridCol w="706545">
                  <a:extLst>
                    <a:ext uri="{9D8B030D-6E8A-4147-A177-3AD203B41FA5}">
                      <a16:colId xmlns:a16="http://schemas.microsoft.com/office/drawing/2014/main" val="20004"/>
                    </a:ext>
                  </a:extLst>
                </a:gridCol>
              </a:tblGrid>
              <a:tr h="358344">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358344">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2" name="Rectangle 1"/>
              <p:cNvSpPr/>
              <p:nvPr/>
            </p:nvSpPr>
            <p:spPr>
              <a:xfrm>
                <a:off x="7213991" y="3691934"/>
                <a:ext cx="3382619" cy="1547027"/>
              </a:xfrm>
              <a:prstGeom prst="rect">
                <a:avLst/>
              </a:prstGeom>
            </p:spPr>
            <p:txBody>
              <a:bodyPr wrap="square">
                <a:spAutoFit/>
              </a:bodyPr>
              <a:lstStyle/>
              <a:p>
                <a:pPr algn="just"/>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algn="just"/>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1.5</a:t>
                </a:r>
              </a:p>
              <a:p>
                <a:pPr marL="1252728" lvl="4" algn="just"/>
                <a:endParaRPr lang="en-US" dirty="0">
                  <a:solidFill>
                    <a:srgbClr val="0B5ED7"/>
                  </a:solidFill>
                  <a:latin typeface="Times New Roman" panose="02020603050405020304" pitchFamily="18" charset="0"/>
                  <a:cs typeface="Times New Roman" panose="02020603050405020304" pitchFamily="18" charset="0"/>
                </a:endParaRPr>
              </a:p>
              <a:p>
                <a:pPr marL="0" lvl="4" algn="just"/>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 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xmlns="">
          <p:sp>
            <p:nvSpPr>
              <p:cNvPr id="2" name="Rectangle 1"/>
              <p:cNvSpPr>
                <a:spLocks noRot="1" noChangeAspect="1" noMove="1" noResize="1" noEditPoints="1" noAdjustHandles="1" noChangeArrowheads="1" noChangeShapeType="1" noTextEdit="1"/>
              </p:cNvSpPr>
              <p:nvPr/>
            </p:nvSpPr>
            <p:spPr>
              <a:xfrm>
                <a:off x="7213991" y="3691934"/>
                <a:ext cx="3382619" cy="154702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895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72802"/>
          </a:xfrm>
        </p:spPr>
        <p:txBody>
          <a:bodyPr>
            <a:normAutofit/>
          </a:bodyPr>
          <a:lstStyle/>
          <a:p>
            <a:r>
              <a:rPr lang="en-US" sz="4000" dirty="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82001" y="1371981"/>
            <a:ext cx="8501751" cy="4389120"/>
          </a:xfrm>
        </p:spPr>
        <p:txBody>
          <a:bodyPr>
            <a:noAutofit/>
          </a:bodyPr>
          <a:lstStyle/>
          <a:p>
            <a:r>
              <a:rPr lang="en-US" sz="2000" dirty="0">
                <a:cs typeface="Times New Roman" pitchFamily="18" charset="0"/>
              </a:rPr>
              <a:t>Decision tree may be </a:t>
            </a:r>
            <a:r>
              <a:rPr lang="en-US" sz="2000" i="1" dirty="0">
                <a:cs typeface="Times New Roman" pitchFamily="18" charset="0"/>
              </a:rPr>
              <a:t>n</a:t>
            </a:r>
            <a:r>
              <a:rPr lang="en-US" sz="2000" dirty="0">
                <a:cs typeface="Times New Roman" pitchFamily="18" charset="0"/>
              </a:rPr>
              <a:t>-</a:t>
            </a:r>
            <a:r>
              <a:rPr lang="en-US" sz="2000" dirty="0" err="1">
                <a:cs typeface="Times New Roman" pitchFamily="18" charset="0"/>
              </a:rPr>
              <a:t>ary</a:t>
            </a:r>
            <a:r>
              <a:rPr lang="en-US" sz="2000" dirty="0">
                <a:cs typeface="Times New Roman" pitchFamily="18" charset="0"/>
              </a:rPr>
              <a:t>, </a:t>
            </a:r>
            <a:r>
              <a:rPr lang="en-US" sz="2000" i="1" dirty="0">
                <a:cs typeface="Times New Roman" pitchFamily="18" charset="0"/>
              </a:rPr>
              <a:t>n</a:t>
            </a:r>
            <a:r>
              <a:rPr lang="en-US" sz="2000" dirty="0">
                <a:cs typeface="Times New Roman" pitchFamily="18" charset="0"/>
              </a:rPr>
              <a:t> ≥ 2.</a:t>
            </a:r>
          </a:p>
          <a:p>
            <a:pPr lvl="8"/>
            <a:endParaRPr lang="en-US" sz="800" dirty="0">
              <a:cs typeface="Times New Roman" pitchFamily="18" charset="0"/>
            </a:endParaRPr>
          </a:p>
          <a:p>
            <a:r>
              <a:rPr lang="en-US" sz="2000" dirty="0">
                <a:cs typeface="Times New Roman" pitchFamily="18" charset="0"/>
              </a:rPr>
              <a:t>There is a special node called </a:t>
            </a:r>
            <a:r>
              <a:rPr lang="en-US" sz="2000" dirty="0">
                <a:solidFill>
                  <a:srgbClr val="0B5ED7"/>
                </a:solidFill>
                <a:cs typeface="Times New Roman" pitchFamily="18" charset="0"/>
              </a:rPr>
              <a:t>root node.</a:t>
            </a:r>
          </a:p>
          <a:p>
            <a:pPr lvl="8"/>
            <a:endParaRPr lang="en-US" sz="800" dirty="0">
              <a:cs typeface="Times New Roman" pitchFamily="18" charset="0"/>
            </a:endParaRPr>
          </a:p>
          <a:p>
            <a:r>
              <a:rPr lang="en-US" sz="2000" dirty="0">
                <a:cs typeface="Times New Roman" pitchFamily="18" charset="0"/>
              </a:rPr>
              <a:t>All nodes drawn with circle (ellipse) are called </a:t>
            </a:r>
            <a:r>
              <a:rPr lang="en-US" sz="2000" dirty="0">
                <a:solidFill>
                  <a:srgbClr val="0B5ED7"/>
                </a:solidFill>
                <a:cs typeface="Times New Roman" pitchFamily="18" charset="0"/>
              </a:rPr>
              <a:t>internal nodes.</a:t>
            </a:r>
          </a:p>
          <a:p>
            <a:pPr lvl="8"/>
            <a:endParaRPr lang="en-US" sz="800" dirty="0">
              <a:solidFill>
                <a:srgbClr val="0B5ED7"/>
              </a:solidFill>
              <a:cs typeface="Times New Roman" pitchFamily="18" charset="0"/>
            </a:endParaRPr>
          </a:p>
          <a:p>
            <a:r>
              <a:rPr lang="en-US" sz="2000" dirty="0">
                <a:cs typeface="Times New Roman" pitchFamily="18" charset="0"/>
              </a:rPr>
              <a:t>All nodes drawn with rectangle boxes are called </a:t>
            </a:r>
            <a:r>
              <a:rPr lang="en-US" sz="2000" dirty="0">
                <a:solidFill>
                  <a:srgbClr val="0B5ED7"/>
                </a:solidFill>
                <a:cs typeface="Times New Roman" pitchFamily="18" charset="0"/>
              </a:rPr>
              <a:t>terminal nodes </a:t>
            </a:r>
            <a:r>
              <a:rPr lang="en-US" sz="2000" dirty="0">
                <a:cs typeface="Times New Roman" pitchFamily="18" charset="0"/>
              </a:rPr>
              <a:t>or </a:t>
            </a:r>
            <a:r>
              <a:rPr lang="en-US" sz="2000" dirty="0">
                <a:solidFill>
                  <a:srgbClr val="0B5ED7"/>
                </a:solidFill>
                <a:cs typeface="Times New Roman" pitchFamily="18" charset="0"/>
              </a:rPr>
              <a:t>leaf nodes. </a:t>
            </a:r>
            <a:r>
              <a:rPr lang="en-US" sz="2000" dirty="0">
                <a:cs typeface="Times New Roman" pitchFamily="18" charset="0"/>
              </a:rPr>
              <a:t>  </a:t>
            </a:r>
          </a:p>
          <a:p>
            <a:pPr lvl="8"/>
            <a:endParaRPr lang="en-US" sz="800" dirty="0">
              <a:cs typeface="Times New Roman" pitchFamily="18" charset="0"/>
            </a:endParaRPr>
          </a:p>
          <a:p>
            <a:r>
              <a:rPr lang="en-US" sz="2000" dirty="0">
                <a:cs typeface="Times New Roman" pitchFamily="18" charset="0"/>
              </a:rPr>
              <a:t>Edges of a node represent the </a:t>
            </a:r>
            <a:r>
              <a:rPr lang="en-US" sz="2000" dirty="0">
                <a:solidFill>
                  <a:srgbClr val="0B5ED7"/>
                </a:solidFill>
                <a:cs typeface="Times New Roman" pitchFamily="18" charset="0"/>
              </a:rPr>
              <a:t>outcome for a value </a:t>
            </a:r>
            <a:r>
              <a:rPr lang="en-US" sz="2000" dirty="0">
                <a:cs typeface="Times New Roman" pitchFamily="18" charset="0"/>
              </a:rPr>
              <a:t>of the node.</a:t>
            </a:r>
          </a:p>
          <a:p>
            <a:pPr lvl="8"/>
            <a:endParaRPr lang="en-US" sz="800" dirty="0">
              <a:cs typeface="Times New Roman" pitchFamily="18" charset="0"/>
            </a:endParaRPr>
          </a:p>
          <a:p>
            <a:r>
              <a:rPr lang="en-US" sz="2000" dirty="0">
                <a:cs typeface="Times New Roman" pitchFamily="18" charset="0"/>
              </a:rPr>
              <a:t>In a path, a node with same label </a:t>
            </a:r>
            <a:r>
              <a:rPr lang="en-US" sz="2000" dirty="0">
                <a:solidFill>
                  <a:srgbClr val="0B5ED7"/>
                </a:solidFill>
                <a:cs typeface="Times New Roman" pitchFamily="18" charset="0"/>
              </a:rPr>
              <a:t>is never repeated.</a:t>
            </a:r>
          </a:p>
          <a:p>
            <a:pPr lvl="8"/>
            <a:endParaRPr lang="en-US" sz="800" dirty="0">
              <a:solidFill>
                <a:srgbClr val="0B5ED7"/>
              </a:solidFill>
              <a:cs typeface="Times New Roman" pitchFamily="18" charset="0"/>
            </a:endParaRPr>
          </a:p>
          <a:p>
            <a:r>
              <a:rPr lang="en-US" sz="2000" dirty="0">
                <a:cs typeface="Times New Roman" pitchFamily="18" charset="0"/>
              </a:rPr>
              <a:t>Decision tree </a:t>
            </a:r>
            <a:r>
              <a:rPr lang="en-US" sz="2000" dirty="0">
                <a:solidFill>
                  <a:srgbClr val="0B5ED7"/>
                </a:solidFill>
                <a:cs typeface="Times New Roman" pitchFamily="18" charset="0"/>
              </a:rPr>
              <a:t>is not unique</a:t>
            </a:r>
            <a:r>
              <a:rPr lang="en-US" sz="2000" dirty="0">
                <a:cs typeface="Times New Roman" pitchFamily="18" charset="0"/>
              </a:rPr>
              <a:t>, as different ordering of internal nodes can give different decision tree.</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003" y="1209675"/>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66AC6572-D486-6A4C-B257-E765C37B5D5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728224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88537" y="91024"/>
            <a:ext cx="8425339" cy="802594"/>
          </a:xfrm>
        </p:spPr>
        <p:txBody>
          <a:bodyPr>
            <a:noAutofit/>
          </a:bodyPr>
          <a:lstStyle/>
          <a:p>
            <a:r>
              <a:rPr lang="en-US" sz="3200" dirty="0">
                <a:solidFill>
                  <a:srgbClr val="A50021"/>
                </a:solidFill>
                <a:latin typeface="Times New Roman" pitchFamily="18" charset="0"/>
                <a:cs typeface="Times New Roman" pitchFamily="18" charset="0"/>
              </a:rPr>
              <a:t>Calculating Information Gain</a:t>
            </a:r>
          </a:p>
        </p:txBody>
      </p:sp>
      <p:graphicFrame>
        <p:nvGraphicFramePr>
          <p:cNvPr id="6" name="Content Placeholder 5"/>
          <p:cNvGraphicFramePr>
            <a:graphicFrameLocks noGrp="1"/>
          </p:cNvGraphicFramePr>
          <p:nvPr>
            <p:ph idx="1"/>
          </p:nvPr>
        </p:nvGraphicFramePr>
        <p:xfrm>
          <a:off x="2099387" y="1496046"/>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val="20000"/>
                    </a:ext>
                  </a:extLst>
                </a:gridCol>
                <a:gridCol w="1238291">
                  <a:extLst>
                    <a:ext uri="{9D8B030D-6E8A-4147-A177-3AD203B41FA5}">
                      <a16:colId xmlns:a16="http://schemas.microsoft.com/office/drawing/2014/main" val="20001"/>
                    </a:ext>
                  </a:extLst>
                </a:gridCol>
                <a:gridCol w="1547863">
                  <a:extLst>
                    <a:ext uri="{9D8B030D-6E8A-4147-A177-3AD203B41FA5}">
                      <a16:colId xmlns:a16="http://schemas.microsoft.com/office/drawing/2014/main" val="20002"/>
                    </a:ext>
                  </a:extLst>
                </a:gridCol>
                <a:gridCol w="1163420">
                  <a:extLst>
                    <a:ext uri="{9D8B030D-6E8A-4147-A177-3AD203B41FA5}">
                      <a16:colId xmlns:a16="http://schemas.microsoft.com/office/drawing/2014/main" val="20003"/>
                    </a:ext>
                  </a:extLst>
                </a:gridCol>
                <a:gridCol w="826838">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1883336" y="1003319"/>
                <a:ext cx="5838716"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2)</a:t>
                </a:r>
              </a:p>
            </p:txBody>
          </p:sp>
        </mc:Choice>
        <mc:Fallback xmlns="">
          <p:sp>
            <p:nvSpPr>
              <p:cNvPr id="7" name="Rectangle 6"/>
              <p:cNvSpPr>
                <a:spLocks noRot="1" noChangeAspect="1" noMove="1" noResize="1" noEditPoints="1" noAdjustHandles="1" noChangeArrowheads="1" noChangeShapeType="1" noTextEdit="1"/>
              </p:cNvSpPr>
              <p:nvPr/>
            </p:nvSpPr>
            <p:spPr>
              <a:xfrm>
                <a:off x="1883336" y="1003319"/>
                <a:ext cx="5838716" cy="369332"/>
              </a:xfrm>
              <a:prstGeom prst="rect">
                <a:avLst/>
              </a:prstGeom>
              <a:blipFill>
                <a:blip r:embed="rId2"/>
                <a:stretch>
                  <a:fillRect l="-651" t="-6667"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469518" y="4965280"/>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p>
              <a:p>
                <a:pPr lvl="2" algn="just">
                  <a:buClr>
                    <a:schemeClr val="tx2">
                      <a:lumMod val="60000"/>
                      <a:lumOff val="40000"/>
                    </a:schemeClr>
                  </a:buClr>
                </a:pPr>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1.2988 </a:t>
                </a:r>
                <a:r>
                  <a:rPr lang="en-US" b="1" dirty="0">
                    <a:solidFill>
                      <a:srgbClr val="0B5ED7"/>
                    </a:solidFill>
                    <a:latin typeface="Cambria Math" panose="02040503050406030204" pitchFamily="18" charset="0"/>
                  </a:rPr>
                  <a:t>= 0.4329</a:t>
                </a:r>
              </a:p>
            </p:txBody>
          </p:sp>
        </mc:Choice>
        <mc:Fallback xmlns="">
          <p:sp>
            <p:nvSpPr>
              <p:cNvPr id="2" name="Rectangle 1"/>
              <p:cNvSpPr>
                <a:spLocks noRot="1" noChangeAspect="1" noMove="1" noResize="1" noEditPoints="1" noAdjustHandles="1" noChangeArrowheads="1" noChangeShapeType="1" noTextEdit="1"/>
              </p:cNvSpPr>
              <p:nvPr/>
            </p:nvSpPr>
            <p:spPr>
              <a:xfrm>
                <a:off x="3469518" y="4965280"/>
                <a:ext cx="6334004" cy="1435521"/>
              </a:xfrm>
              <a:prstGeom prst="rect">
                <a:avLst/>
              </a:prstGeom>
              <a:blipFill>
                <a:blip r:embed="rId3"/>
                <a:stretch>
                  <a:fillRect b="-1754"/>
                </a:stretch>
              </a:blipFill>
            </p:spPr>
            <p:txBody>
              <a:bodyPr/>
              <a:lstStyle/>
              <a:p>
                <a:r>
                  <a:rPr lang="en-US">
                    <a:noFill/>
                  </a:rPr>
                  <a:t> </a:t>
                </a:r>
              </a:p>
            </p:txBody>
          </p:sp>
        </mc:Fallback>
      </mc:AlternateContent>
    </p:spTree>
    <p:extLst>
      <p:ext uri="{BB962C8B-B14F-4D97-AF65-F5344CB8AC3E}">
        <p14:creationId xmlns:p14="http://schemas.microsoft.com/office/powerpoint/2010/main" val="4083694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288621"/>
            <a:ext cx="8425339" cy="802594"/>
          </a:xfrm>
        </p:spPr>
        <p:txBody>
          <a:bodyPr>
            <a:noAutofit/>
          </a:bodyPr>
          <a:lstStyle/>
          <a:p>
            <a:r>
              <a:rPr lang="en-US" sz="3200" dirty="0">
                <a:solidFill>
                  <a:srgbClr val="A50021"/>
                </a:solidFill>
                <a:latin typeface="Times New Roman" pitchFamily="18" charset="0"/>
                <a:cs typeface="Times New Roman" pitchFamily="18" charset="0"/>
              </a:rPr>
              <a:t>Calculating Information Gain</a:t>
            </a:r>
          </a:p>
        </p:txBody>
      </p:sp>
      <p:graphicFrame>
        <p:nvGraphicFramePr>
          <p:cNvPr id="6" name="Content Placeholder 5"/>
          <p:cNvGraphicFramePr>
            <a:graphicFrameLocks noGrp="1"/>
          </p:cNvGraphicFramePr>
          <p:nvPr>
            <p:ph idx="1"/>
          </p:nvPr>
        </p:nvGraphicFramePr>
        <p:xfrm>
          <a:off x="1879282" y="1853600"/>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val="20000"/>
                    </a:ext>
                  </a:extLst>
                </a:gridCol>
                <a:gridCol w="1163782">
                  <a:extLst>
                    <a:ext uri="{9D8B030D-6E8A-4147-A177-3AD203B41FA5}">
                      <a16:colId xmlns:a16="http://schemas.microsoft.com/office/drawing/2014/main" val="20001"/>
                    </a:ext>
                  </a:extLst>
                </a:gridCol>
                <a:gridCol w="1454727">
                  <a:extLst>
                    <a:ext uri="{9D8B030D-6E8A-4147-A177-3AD203B41FA5}">
                      <a16:colId xmlns:a16="http://schemas.microsoft.com/office/drawing/2014/main" val="20002"/>
                    </a:ext>
                  </a:extLst>
                </a:gridCol>
                <a:gridCol w="1012770">
                  <a:extLst>
                    <a:ext uri="{9D8B030D-6E8A-4147-A177-3AD203B41FA5}">
                      <a16:colId xmlns:a16="http://schemas.microsoft.com/office/drawing/2014/main" val="20003"/>
                    </a:ext>
                  </a:extLst>
                </a:gridCol>
                <a:gridCol w="774463">
                  <a:extLst>
                    <a:ext uri="{9D8B030D-6E8A-4147-A177-3AD203B41FA5}">
                      <a16:colId xmlns:a16="http://schemas.microsoft.com/office/drawing/2014/main" val="20004"/>
                    </a:ext>
                  </a:extLst>
                </a:gridCol>
              </a:tblGrid>
              <a:tr h="370840">
                <a:tc>
                  <a:txBody>
                    <a:bodyPr/>
                    <a:lstStyle/>
                    <a:p>
                      <a:r>
                        <a:rPr lang="en-US" dirty="0">
                          <a:solidFill>
                            <a:srgbClr val="0B5ED7"/>
                          </a:solidFill>
                          <a:latin typeface="Times New Roman" panose="02020603050405020304" pitchFamily="18" charset="0"/>
                          <a:cs typeface="Times New Roman" panose="02020603050405020304" pitchFamily="18" charset="0"/>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Eye-sight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Astigmatism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Use 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0B5ED7"/>
                          </a:solidFill>
                          <a:latin typeface="Times New Roman" panose="02020603050405020304" pitchFamily="18" charset="0"/>
                          <a:cs typeface="Times New Roman" panose="02020603050405020304" pitchFamily="18" charset="0"/>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rgbClr val="0B5ED7"/>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1978137" y="1326329"/>
                <a:ext cx="3563593" cy="369332"/>
              </a:xfrm>
              <a:prstGeom prst="rect">
                <a:avLst/>
              </a:prstGeom>
            </p:spPr>
            <p:txBody>
              <a:bodyPr wrap="square">
                <a:spAutoFit/>
              </a:bodyPr>
              <a:lstStyle/>
              <a:p>
                <a:pPr algn="just"/>
                <a:r>
                  <a:rPr lang="en-US" dirty="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p>
            </p:txBody>
          </p:sp>
        </mc:Choice>
        <mc:Fallback xmlns="">
          <p:sp>
            <p:nvSpPr>
              <p:cNvPr id="7" name="Rectangle 6"/>
              <p:cNvSpPr>
                <a:spLocks noRot="1" noChangeAspect="1" noMove="1" noResize="1" noEditPoints="1" noAdjustHandles="1" noChangeArrowheads="1" noChangeShapeType="1" noTextEdit="1"/>
              </p:cNvSpPr>
              <p:nvPr/>
            </p:nvSpPr>
            <p:spPr>
              <a:xfrm>
                <a:off x="1978137" y="1326329"/>
                <a:ext cx="3563593" cy="369332"/>
              </a:xfrm>
              <a:prstGeom prst="rect">
                <a:avLst/>
              </a:prstGeom>
              <a:blipFill>
                <a:blip r:embed="rId2"/>
                <a:stretch>
                  <a:fillRect l="-1786" t="-3226"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420371" y="5614706"/>
                <a:ext cx="8235740" cy="369332"/>
              </a:xfrm>
              <a:prstGeom prst="rect">
                <a:avLst/>
              </a:prstGeom>
            </p:spPr>
            <p:txBody>
              <a:bodyPr wrap="square">
                <a:spAutoFit/>
              </a:bodyPr>
              <a:lstStyle/>
              <a:p>
                <a14:m>
                  <m:oMath xmlns:m="http://schemas.openxmlformats.org/officeDocument/2006/math">
                    <m:r>
                      <a:rPr lang="en-US" i="1">
                        <a:solidFill>
                          <a:srgbClr val="0B5ED7"/>
                        </a:solidFill>
                        <a:latin typeface="Cambria Math" panose="02040503050406030204" pitchFamily="18" charset="0"/>
                        <a:ea typeface="Cambria Math" panose="02040503050406030204" pitchFamily="18" charset="0"/>
                      </a:rPr>
                      <m:t>𝛼</m:t>
                    </m:r>
                    <m:r>
                      <a:rPr lang="en-US" i="1">
                        <a:solidFill>
                          <a:srgbClr val="0B5ED7"/>
                        </a:solidFill>
                        <a:latin typeface="Cambria Math" panose="02040503050406030204" pitchFamily="18" charset="0"/>
                        <a:ea typeface="Cambria Math" panose="02040503050406030204" pitchFamily="18" charset="0"/>
                      </a:rPr>
                      <m:t> (</m:t>
                    </m:r>
                    <m:r>
                      <a:rPr lang="en-US" i="1">
                        <a:solidFill>
                          <a:srgbClr val="0B5ED7"/>
                        </a:solidFill>
                        <a:latin typeface="Cambria Math" panose="02040503050406030204" pitchFamily="18" charset="0"/>
                        <a:ea typeface="Cambria Math" panose="02040503050406030204" pitchFamily="18" charset="0"/>
                      </a:rPr>
                      <m:t>𝐴𝑔𝑒</m:t>
                    </m:r>
                    <m:r>
                      <a:rPr lang="en-US" i="1">
                        <a:solidFill>
                          <a:srgbClr val="0B5ED7"/>
                        </a:solidFill>
                        <a:latin typeface="Cambria Math" panose="02040503050406030204" pitchFamily="18" charset="0"/>
                        <a:ea typeface="Cambria Math" panose="02040503050406030204" pitchFamily="18" charset="0"/>
                      </a:rPr>
                      <m:t>, </m:t>
                    </m:r>
                    <m:r>
                      <a:rPr lang="en-US" i="1">
                        <a:solidFill>
                          <a:srgbClr val="0B5ED7"/>
                        </a:solidFill>
                        <a:latin typeface="Cambria Math" panose="02040503050406030204" pitchFamily="18" charset="0"/>
                        <a:ea typeface="Cambria Math" panose="02040503050406030204" pitchFamily="18" charset="0"/>
                      </a:rPr>
                      <m:t>𝐷</m:t>
                    </m:r>
                    <m:r>
                      <a:rPr lang="en-US" i="1">
                        <a:solidFill>
                          <a:srgbClr val="0B5ED7"/>
                        </a:solidFill>
                        <a:latin typeface="Cambria Math" panose="02040503050406030204" pitchFamily="18" charset="0"/>
                        <a:ea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 </a:t>
                </a:r>
                <a:r>
                  <a:rPr lang="en-US" dirty="0">
                    <a:solidFill>
                      <a:srgbClr val="0B5ED7"/>
                    </a:solidFill>
                    <a:latin typeface="Times New Roman" panose="02020603050405020304" pitchFamily="18" charset="0"/>
                    <a:cs typeface="Times New Roman" panose="02020603050405020304" pitchFamily="18" charset="0"/>
                  </a:rPr>
                  <a:t>1.3261 – (0.5000 + 0.4329 + 0.3504) = </a:t>
                </a:r>
                <a:r>
                  <a:rPr lang="en-US" b="1" dirty="0">
                    <a:solidFill>
                      <a:srgbClr val="CC3300"/>
                    </a:solidFill>
                    <a:latin typeface="Times New Roman" panose="02020603050405020304" pitchFamily="18" charset="0"/>
                    <a:cs typeface="Times New Roman" panose="02020603050405020304" pitchFamily="18" charset="0"/>
                  </a:rPr>
                  <a:t>0.0394</a:t>
                </a:r>
              </a:p>
            </p:txBody>
          </p:sp>
        </mc:Choice>
        <mc:Fallback xmlns="">
          <p:sp>
            <p:nvSpPr>
              <p:cNvPr id="8" name="Rectangle 7"/>
              <p:cNvSpPr>
                <a:spLocks noRot="1" noChangeAspect="1" noMove="1" noResize="1" noEditPoints="1" noAdjustHandles="1" noChangeArrowheads="1" noChangeShapeType="1" noTextEdit="1"/>
              </p:cNvSpPr>
              <p:nvPr/>
            </p:nvSpPr>
            <p:spPr>
              <a:xfrm>
                <a:off x="3420371" y="5614706"/>
                <a:ext cx="8235740" cy="369332"/>
              </a:xfrm>
              <a:prstGeom prst="rect">
                <a:avLst/>
              </a:prstGeom>
              <a:blipFill>
                <a:blip r:embed="rId3"/>
                <a:stretch>
                  <a:fillRect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6976161" y="2669440"/>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panose="02040503050406030204" pitchFamily="18" charset="0"/>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t>
                </a:r>
                <a14:m>
                  <m:oMath xmlns:m="http://schemas.openxmlformats.org/officeDocument/2006/math">
                    <m:f>
                      <m:fPr>
                        <m:ctrlPr>
                          <a:rPr lang="en-US" i="1">
                            <a:solidFill>
                              <a:srgbClr val="0B5ED7"/>
                            </a:solidFill>
                            <a:latin typeface="Cambria Math" panose="02040503050406030204" pitchFamily="18" charset="0"/>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 1.0613 </a:t>
                </a:r>
                <a:r>
                  <a:rPr lang="en-US" b="1" dirty="0">
                    <a:solidFill>
                      <a:srgbClr val="0B5ED7"/>
                    </a:solidFill>
                    <a:latin typeface="Cambria Math" panose="02040503050406030204" pitchFamily="18" charset="0"/>
                  </a:rPr>
                  <a:t>= 0.3504</a:t>
                </a:r>
              </a:p>
            </p:txBody>
          </p:sp>
        </mc:Choice>
        <mc:Fallback xmlns="">
          <p:sp>
            <p:nvSpPr>
              <p:cNvPr id="2" name="Rectangle 1"/>
              <p:cNvSpPr>
                <a:spLocks noRot="1" noChangeAspect="1" noMove="1" noResize="1" noEditPoints="1" noAdjustHandles="1" noChangeArrowheads="1" noChangeShapeType="1" noTextEdit="1"/>
              </p:cNvSpPr>
              <p:nvPr/>
            </p:nvSpPr>
            <p:spPr>
              <a:xfrm>
                <a:off x="6976161" y="2669440"/>
                <a:ext cx="4679950" cy="1547603"/>
              </a:xfrm>
              <a:prstGeom prst="rect">
                <a:avLst/>
              </a:prstGeom>
              <a:blipFill>
                <a:blip r:embed="rId4"/>
                <a:stretch>
                  <a:fillRect b="-1626"/>
                </a:stretch>
              </a:blipFill>
            </p:spPr>
            <p:txBody>
              <a:bodyPr/>
              <a:lstStyle/>
              <a:p>
                <a:r>
                  <a:rPr lang="en-US">
                    <a:noFill/>
                  </a:rPr>
                  <a:t> </a:t>
                </a:r>
              </a:p>
            </p:txBody>
          </p:sp>
        </mc:Fallback>
      </mc:AlternateContent>
    </p:spTree>
    <p:extLst>
      <p:ext uri="{BB962C8B-B14F-4D97-AF65-F5344CB8AC3E}">
        <p14:creationId xmlns:p14="http://schemas.microsoft.com/office/powerpoint/2010/main" val="2169336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55" y="91025"/>
            <a:ext cx="8727991" cy="749235"/>
          </a:xfrm>
        </p:spPr>
        <p:txBody>
          <a:bodyPr>
            <a:noAutofit/>
          </a:bodyPr>
          <a:lstStyle/>
          <a:p>
            <a:r>
              <a:rPr lang="en-US" sz="2400" dirty="0">
                <a:solidFill>
                  <a:srgbClr val="A50021"/>
                </a:solidFill>
                <a:latin typeface="Times New Roman" pitchFamily="18" charset="0"/>
                <a:cs typeface="Times New Roman" pitchFamily="18" charset="0"/>
              </a:rPr>
              <a:t>Information Gains for Different Attributes</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1654557" y="1022806"/>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a:solidFill>
                      <a:srgbClr val="0B5ED7"/>
                    </a:solidFill>
                    <a:latin typeface="Times New Roman" panose="02020603050405020304" pitchFamily="18" charset="0"/>
                    <a:cs typeface="Times New Roman" panose="02020603050405020304" pitchFamily="18" charset="0"/>
                  </a:rPr>
                  <a:t>Eye-sight</a:t>
                </a:r>
                <a:r>
                  <a:rPr lang="en-US" sz="2000" dirty="0">
                    <a:latin typeface="Times New Roman" panose="02020603050405020304" pitchFamily="18" charset="0"/>
                    <a:cs typeface="Times New Roman" panose="02020603050405020304" pitchFamily="18" charset="0"/>
                  </a:rPr>
                  <a:t>, </a:t>
                </a:r>
                <a:r>
                  <a:rPr lang="en-US" sz="2000" dirty="0">
                    <a:solidFill>
                      <a:srgbClr val="0B5ED7"/>
                    </a:solidFill>
                    <a:latin typeface="Times New Roman" panose="02020603050405020304" pitchFamily="18" charset="0"/>
                    <a:cs typeface="Times New Roman" panose="02020603050405020304" pitchFamily="18" charset="0"/>
                  </a:rPr>
                  <a:t>Astigmatic</a:t>
                </a:r>
                <a:r>
                  <a:rPr lang="en-US" sz="2000" dirty="0">
                    <a:latin typeface="Times New Roman" panose="02020603050405020304" pitchFamily="18" charset="0"/>
                    <a:cs typeface="Times New Roman" panose="02020603050405020304" pitchFamily="18" charset="0"/>
                  </a:rPr>
                  <a:t> and </a:t>
                </a:r>
                <a:r>
                  <a:rPr lang="en-US" sz="2000" dirty="0">
                    <a:solidFill>
                      <a:srgbClr val="0B5ED7"/>
                    </a:solidFill>
                    <a:latin typeface="Times New Roman" panose="02020603050405020304" pitchFamily="18" charset="0"/>
                    <a:cs typeface="Times New Roman" panose="02020603050405020304" pitchFamily="18" charset="0"/>
                  </a:rPr>
                  <a:t>Use Type</a:t>
                </a:r>
                <a:r>
                  <a:rPr lang="en-US" sz="2000" dirty="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i="1">
                          <a:latin typeface="Cambria Math"/>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i="1">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a:rPr lang="en-US" sz="2000" i="1">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i="1">
                            <a:latin typeface="Cambria Math" panose="02040503050406030204" pitchFamily="18" charset="0"/>
                            <a:ea typeface="Cambria Math" panose="02040503050406030204" pitchFamily="18" charset="0"/>
                            <a:cs typeface="Times New Roman" panose="02020603050405020304" pitchFamily="18" charset="0"/>
                          </a:rPr>
                          <m:t>_</m:t>
                        </m:r>
                        <m:r>
                          <a:rPr lang="en-US" sz="2000" i="1">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=0.0395</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54557" y="1022806"/>
                <a:ext cx="8861989" cy="5539978"/>
              </a:xfrm>
              <a:prstGeom prst="rect">
                <a:avLst/>
              </a:prstGeom>
              <a:blipFill>
                <a:blip r:embed="rId2"/>
                <a:stretch>
                  <a:fillRect l="-1288" t="-2975" r="-715"/>
                </a:stretch>
              </a:blipFill>
            </p:spPr>
            <p:txBody>
              <a:bodyPr/>
              <a:lstStyle/>
              <a:p>
                <a:r>
                  <a:rPr lang="en-US">
                    <a:noFill/>
                  </a:rPr>
                  <a:t> </a:t>
                </a:r>
              </a:p>
            </p:txBody>
          </p:sp>
        </mc:Fallback>
      </mc:AlternateContent>
    </p:spTree>
    <p:extLst>
      <p:ext uri="{BB962C8B-B14F-4D97-AF65-F5344CB8AC3E}">
        <p14:creationId xmlns:p14="http://schemas.microsoft.com/office/powerpoint/2010/main" val="2015344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91024"/>
            <a:ext cx="8425339" cy="802594"/>
          </a:xfrm>
        </p:spPr>
        <p:txBody>
          <a:bodyPr>
            <a:noAutofit/>
          </a:bodyPr>
          <a:lstStyle/>
          <a:p>
            <a:r>
              <a:rPr lang="en-US" sz="2800" dirty="0">
                <a:solidFill>
                  <a:srgbClr val="A50021"/>
                </a:solidFill>
                <a:latin typeface="Times New Roman" pitchFamily="18" charset="0"/>
                <a:cs typeface="Times New Roman" pitchFamily="18" charset="0"/>
              </a:rPr>
              <a:t>Decision Tree Induction : ID3 Way</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1654558" y="1079199"/>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54558" y="1079199"/>
                <a:ext cx="8861989" cy="5447645"/>
              </a:xfrm>
              <a:prstGeom prst="rect">
                <a:avLst/>
              </a:prstGeom>
              <a:blipFill>
                <a:blip r:embed="rId2"/>
                <a:stretch>
                  <a:fillRect l="-1288" r="-715"/>
                </a:stretch>
              </a:blipFill>
            </p:spPr>
            <p:txBody>
              <a:bodyPr/>
              <a:lstStyle/>
              <a:p>
                <a:r>
                  <a:rPr lang="en-US">
                    <a:noFill/>
                  </a:rPr>
                  <a:t> </a:t>
                </a:r>
              </a:p>
            </p:txBody>
          </p:sp>
        </mc:Fallback>
      </mc:AlternateContent>
    </p:spTree>
    <p:extLst>
      <p:ext uri="{BB962C8B-B14F-4D97-AF65-F5344CB8AC3E}">
        <p14:creationId xmlns:p14="http://schemas.microsoft.com/office/powerpoint/2010/main" val="2169359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788537" y="156067"/>
            <a:ext cx="8425339" cy="540997"/>
          </a:xfrm>
        </p:spPr>
        <p:txBody>
          <a:bodyPr>
            <a:noAutofit/>
          </a:bodyPr>
          <a:lstStyle/>
          <a:p>
            <a:r>
              <a:rPr lang="en-US" sz="2800" dirty="0">
                <a:solidFill>
                  <a:srgbClr val="A50021"/>
                </a:solidFill>
                <a:latin typeface="Times New Roman" pitchFamily="18" charset="0"/>
                <a:cs typeface="Times New Roman" pitchFamily="18" charset="0"/>
              </a:rPr>
              <a:t>Decision Tree Induction : ID3 Way</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graphicFrame>
        <p:nvGraphicFramePr>
          <p:cNvPr id="2" name="Table 1"/>
          <p:cNvGraphicFramePr>
            <a:graphicFrameLocks noGrp="1"/>
          </p:cNvGraphicFramePr>
          <p:nvPr/>
        </p:nvGraphicFramePr>
        <p:xfrm>
          <a:off x="2568939" y="970663"/>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val="3370297100"/>
                    </a:ext>
                  </a:extLst>
                </a:gridCol>
                <a:gridCol w="208885">
                  <a:extLst>
                    <a:ext uri="{9D8B030D-6E8A-4147-A177-3AD203B41FA5}">
                      <a16:colId xmlns:a16="http://schemas.microsoft.com/office/drawing/2014/main" val="2109562090"/>
                    </a:ext>
                  </a:extLst>
                </a:gridCol>
                <a:gridCol w="208885">
                  <a:extLst>
                    <a:ext uri="{9D8B030D-6E8A-4147-A177-3AD203B41FA5}">
                      <a16:colId xmlns:a16="http://schemas.microsoft.com/office/drawing/2014/main" val="1616303892"/>
                    </a:ext>
                  </a:extLst>
                </a:gridCol>
                <a:gridCol w="208885">
                  <a:extLst>
                    <a:ext uri="{9D8B030D-6E8A-4147-A177-3AD203B41FA5}">
                      <a16:colId xmlns:a16="http://schemas.microsoft.com/office/drawing/2014/main" val="1760263187"/>
                    </a:ext>
                  </a:extLst>
                </a:gridCol>
                <a:gridCol w="208885">
                  <a:extLst>
                    <a:ext uri="{9D8B030D-6E8A-4147-A177-3AD203B41FA5}">
                      <a16:colId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603893516"/>
                  </a:ext>
                </a:extLst>
              </a:tr>
            </a:tbl>
          </a:graphicData>
        </a:graphic>
      </p:graphicFrame>
      <p:sp>
        <p:nvSpPr>
          <p:cNvPr id="3" name="Oval 2"/>
          <p:cNvSpPr/>
          <p:nvPr/>
        </p:nvSpPr>
        <p:spPr>
          <a:xfrm>
            <a:off x="1953659" y="1854430"/>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Age</a:t>
            </a:r>
          </a:p>
        </p:txBody>
      </p:sp>
      <p:sp>
        <p:nvSpPr>
          <p:cNvPr id="8" name="Oval 7"/>
          <p:cNvSpPr/>
          <p:nvPr/>
        </p:nvSpPr>
        <p:spPr>
          <a:xfrm>
            <a:off x="3601956" y="1854430"/>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Eye-sight</a:t>
            </a:r>
          </a:p>
        </p:txBody>
      </p:sp>
      <p:sp>
        <p:nvSpPr>
          <p:cNvPr id="10" name="Oval 9"/>
          <p:cNvSpPr/>
          <p:nvPr/>
        </p:nvSpPr>
        <p:spPr>
          <a:xfrm>
            <a:off x="7879200" y="1854430"/>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Astigmatic</a:t>
            </a:r>
          </a:p>
        </p:txBody>
      </p:sp>
      <mc:AlternateContent xmlns:mc="http://schemas.openxmlformats.org/markup-compatibility/2006" xmlns:a14="http://schemas.microsoft.com/office/drawing/2010/main">
        <mc:Choice Requires="a14">
          <p:sp>
            <p:nvSpPr>
              <p:cNvPr id="6" name="TextBox 5"/>
              <p:cNvSpPr txBox="1"/>
              <p:nvPr/>
            </p:nvSpPr>
            <p:spPr>
              <a:xfrm>
                <a:off x="5782160"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𝑂𝑃𝑇𝐻</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82160"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6478654" y="1459871"/>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717564" y="1862976"/>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a:latin typeface="Cambria Math" panose="02040503050406030204" pitchFamily="18" charset="0"/>
                <a:ea typeface="Cambria Math" panose="02040503050406030204" pitchFamily="18" charset="0"/>
              </a:rPr>
              <a:t>Use Type</a:t>
            </a:r>
          </a:p>
        </p:txBody>
      </p:sp>
      <p:cxnSp>
        <p:nvCxnSpPr>
          <p:cNvPr id="17" name="Straight Connector 16"/>
          <p:cNvCxnSpPr/>
          <p:nvPr/>
        </p:nvCxnSpPr>
        <p:spPr>
          <a:xfrm>
            <a:off x="6482918" y="2264665"/>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34475"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534474"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477417"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nvGraphicFramePr>
        <p:xfrm>
          <a:off x="3368920" y="2852612"/>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val="28594258"/>
                    </a:ext>
                  </a:extLst>
                </a:gridCol>
                <a:gridCol w="520224">
                  <a:extLst>
                    <a:ext uri="{9D8B030D-6E8A-4147-A177-3AD203B41FA5}">
                      <a16:colId xmlns:a16="http://schemas.microsoft.com/office/drawing/2014/main" val="2108994587"/>
                    </a:ext>
                  </a:extLst>
                </a:gridCol>
                <a:gridCol w="520224">
                  <a:extLst>
                    <a:ext uri="{9D8B030D-6E8A-4147-A177-3AD203B41FA5}">
                      <a16:colId xmlns:a16="http://schemas.microsoft.com/office/drawing/2014/main" val="3967316010"/>
                    </a:ext>
                  </a:extLst>
                </a:gridCol>
                <a:gridCol w="520224">
                  <a:extLst>
                    <a:ext uri="{9D8B030D-6E8A-4147-A177-3AD203B41FA5}">
                      <a16:colId xmlns:a16="http://schemas.microsoft.com/office/drawing/2014/main" val="518188873"/>
                    </a:ext>
                  </a:extLst>
                </a:gridCol>
                <a:gridCol w="520224">
                  <a:extLst>
                    <a:ext uri="{9D8B030D-6E8A-4147-A177-3AD203B41FA5}">
                      <a16:colId xmlns:a16="http://schemas.microsoft.com/office/drawing/2014/main" val="1044100026"/>
                    </a:ext>
                  </a:extLst>
                </a:gridCol>
              </a:tblGrid>
              <a:tr h="338153">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9059622"/>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239756448"/>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476915539"/>
                  </a:ext>
                </a:extLst>
              </a:tr>
              <a:tr h="217384">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646626105"/>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453163819"/>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2464877"/>
                  </a:ext>
                </a:extLst>
              </a:tr>
              <a:tr h="217384">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907007120"/>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438577966"/>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007239201"/>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1185135325"/>
                  </a:ext>
                </a:extLst>
              </a:tr>
              <a:tr h="217384">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19560655"/>
                  </a:ext>
                </a:extLst>
              </a:tr>
            </a:tbl>
          </a:graphicData>
        </a:graphic>
      </p:graphicFrame>
      <p:graphicFrame>
        <p:nvGraphicFramePr>
          <p:cNvPr id="26" name="Table 25"/>
          <p:cNvGraphicFramePr>
            <a:graphicFrameLocks noGrp="1"/>
          </p:cNvGraphicFramePr>
          <p:nvPr/>
        </p:nvGraphicFramePr>
        <p:xfrm>
          <a:off x="7262250"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val="28594258"/>
                    </a:ext>
                  </a:extLst>
                </a:gridCol>
                <a:gridCol w="482648">
                  <a:extLst>
                    <a:ext uri="{9D8B030D-6E8A-4147-A177-3AD203B41FA5}">
                      <a16:colId xmlns:a16="http://schemas.microsoft.com/office/drawing/2014/main" val="2108994587"/>
                    </a:ext>
                  </a:extLst>
                </a:gridCol>
                <a:gridCol w="482648">
                  <a:extLst>
                    <a:ext uri="{9D8B030D-6E8A-4147-A177-3AD203B41FA5}">
                      <a16:colId xmlns:a16="http://schemas.microsoft.com/office/drawing/2014/main" val="3967316010"/>
                    </a:ext>
                  </a:extLst>
                </a:gridCol>
                <a:gridCol w="482648">
                  <a:extLst>
                    <a:ext uri="{9D8B030D-6E8A-4147-A177-3AD203B41FA5}">
                      <a16:colId xmlns:a16="http://schemas.microsoft.com/office/drawing/2014/main" val="518188873"/>
                    </a:ext>
                  </a:extLst>
                </a:gridCol>
                <a:gridCol w="482648">
                  <a:extLst>
                    <a:ext uri="{9D8B030D-6E8A-4147-A177-3AD203B41FA5}">
                      <a16:colId xmlns:a16="http://schemas.microsoft.com/office/drawing/2014/main" val="1044100026"/>
                    </a:ext>
                  </a:extLst>
                </a:gridCol>
              </a:tblGrid>
              <a:tr h="251699">
                <a:tc>
                  <a:txBody>
                    <a:bodyPr/>
                    <a:lstStyle/>
                    <a:p>
                      <a:pPr algn="ctr"/>
                      <a:r>
                        <a:rPr lang="en-US" sz="1000" b="1" dirty="0">
                          <a:latin typeface="Cambria Math" panose="02040503050406030204" pitchFamily="18" charset="0"/>
                          <a:ea typeface="Cambria Math" panose="02040503050406030204" pitchFamily="18" charset="0"/>
                        </a:rPr>
                        <a:t>Age</a:t>
                      </a:r>
                    </a:p>
                  </a:txBody>
                  <a:tcPr anchor="ctr"/>
                </a:tc>
                <a:tc>
                  <a:txBody>
                    <a:bodyPr/>
                    <a:lstStyle/>
                    <a:p>
                      <a:pPr algn="ctr"/>
                      <a:r>
                        <a:rPr lang="en-US" sz="1000" dirty="0">
                          <a:latin typeface="Cambria Math" panose="02040503050406030204" pitchFamily="18" charset="0"/>
                          <a:ea typeface="Cambria Math" panose="02040503050406030204" pitchFamily="18" charset="0"/>
                        </a:rPr>
                        <a:t>Eye</a:t>
                      </a:r>
                    </a:p>
                  </a:txBody>
                  <a:tcPr anchor="ctr"/>
                </a:tc>
                <a:tc>
                  <a:txBody>
                    <a:bodyPr/>
                    <a:lstStyle/>
                    <a:p>
                      <a:pPr algn="ctr"/>
                      <a:r>
                        <a:rPr lang="en-US" sz="1000" dirty="0" err="1">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a:latin typeface="Cambria Math" panose="02040503050406030204" pitchFamily="18" charset="0"/>
                          <a:ea typeface="Cambria Math" panose="02040503050406030204" pitchFamily="18" charset="0"/>
                        </a:rPr>
                        <a:t>Use</a:t>
                      </a:r>
                    </a:p>
                  </a:txBody>
                  <a:tcPr anchor="ctr"/>
                </a:tc>
                <a:tc>
                  <a:txBody>
                    <a:bodyPr/>
                    <a:lstStyle/>
                    <a:p>
                      <a:pPr algn="ctr"/>
                      <a:r>
                        <a:rPr lang="en-US" sz="1000"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4168714707"/>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9059622"/>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239756448"/>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476915539"/>
                  </a:ext>
                </a:extLst>
              </a:tr>
              <a:tr h="251699">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646626105"/>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1453163819"/>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92464877"/>
                  </a:ext>
                </a:extLst>
              </a:tr>
              <a:tr h="251699">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907007120"/>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53237712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828063407"/>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1</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390119146"/>
                  </a:ext>
                </a:extLst>
              </a:tr>
              <a:tr h="251699">
                <a:tc>
                  <a:txBody>
                    <a:bodyPr/>
                    <a:lstStyle/>
                    <a:p>
                      <a:pPr algn="ctr"/>
                      <a:r>
                        <a:rPr lang="en-US" sz="1000" dirty="0">
                          <a:latin typeface="Cambria Math" panose="02040503050406030204" pitchFamily="18" charset="0"/>
                          <a:ea typeface="Cambria Math" panose="02040503050406030204" pitchFamily="18" charset="0"/>
                        </a:rPr>
                        <a:t>3</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2</a:t>
                      </a:r>
                    </a:p>
                  </a:txBody>
                  <a:tcPr anchor="ctr"/>
                </a:tc>
                <a:tc>
                  <a:txBody>
                    <a:bodyPr/>
                    <a:lstStyle/>
                    <a:p>
                      <a:pPr algn="ctr"/>
                      <a:r>
                        <a:rPr lang="en-US" sz="1000" dirty="0">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3270870736"/>
                  </a:ext>
                </a:extLst>
              </a:tr>
            </a:tbl>
          </a:graphicData>
        </a:graphic>
      </p:graphicFrame>
      <mc:AlternateContent xmlns:mc="http://schemas.openxmlformats.org/markup-compatibility/2006" xmlns:a14="http://schemas.microsoft.com/office/drawing/2010/main">
        <mc:Choice Requires="a14">
          <p:sp>
            <p:nvSpPr>
              <p:cNvPr id="27" name="TextBox 26"/>
              <p:cNvSpPr txBox="1"/>
              <p:nvPr/>
            </p:nvSpPr>
            <p:spPr>
              <a:xfrm>
                <a:off x="2918792"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2918792" y="1656003"/>
                <a:ext cx="230737" cy="369332"/>
              </a:xfrm>
              <a:prstGeom prst="rect">
                <a:avLst/>
              </a:prstGeom>
              <a:blipFill>
                <a:blip r:embed="rId3"/>
                <a:stretch>
                  <a:fillRect r="-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907186"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907186" y="1688430"/>
                <a:ext cx="52647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9560125"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9560125" y="1688430"/>
                <a:ext cx="230737" cy="369332"/>
              </a:xfrm>
              <a:prstGeom prst="rect">
                <a:avLst/>
              </a:prstGeom>
              <a:blipFill>
                <a:blip r:embed="rId5"/>
                <a:stretch>
                  <a:fillRect r="-36842"/>
                </a:stretch>
              </a:blipFill>
            </p:spPr>
            <p:txBody>
              <a:bodyPr/>
              <a:lstStyle/>
              <a:p>
                <a:r>
                  <a:rPr lang="en-US">
                    <a:noFill/>
                  </a:rPr>
                  <a:t> </a:t>
                </a:r>
              </a:p>
            </p:txBody>
          </p:sp>
        </mc:Fallback>
      </mc:AlternateContent>
      <p:sp>
        <p:nvSpPr>
          <p:cNvPr id="30" name="TextBox 29"/>
          <p:cNvSpPr txBox="1"/>
          <p:nvPr/>
        </p:nvSpPr>
        <p:spPr>
          <a:xfrm>
            <a:off x="7146566"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xmlns:a14="http://schemas.microsoft.com/office/drawing/2010/main">
        <mc:Choice Requires="a14">
          <p:sp>
            <p:nvSpPr>
              <p:cNvPr id="31" name="TextBox 30"/>
              <p:cNvSpPr txBox="1"/>
              <p:nvPr/>
            </p:nvSpPr>
            <p:spPr>
              <a:xfrm>
                <a:off x="4575540"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𝐹𝑟𝑒𝑞𝑢𝑒𝑛𝑡</m:t>
                      </m:r>
                      <m:r>
                        <a:rPr lang="en-US" sz="1400" i="1" dirty="0">
                          <a:latin typeface="Cambria Math" panose="02040503050406030204" pitchFamily="18" charset="0"/>
                        </a:rPr>
                        <m:t>(1)</m:t>
                      </m:r>
                    </m:oMath>
                  </m:oMathPara>
                </a14:m>
                <a:endParaRPr lang="en-US" sz="1400" dirty="0"/>
              </a:p>
            </p:txBody>
          </p:sp>
        </mc:Choice>
        <mc:Fallback xmlns="">
          <p:sp>
            <p:nvSpPr>
              <p:cNvPr id="31" name="TextBox 30"/>
              <p:cNvSpPr txBox="1">
                <a:spLocks noRot="1" noChangeAspect="1" noMove="1" noResize="1" noEditPoints="1" noAdjustHandles="1" noChangeArrowheads="1" noChangeShapeType="1" noTextEdit="1"/>
              </p:cNvSpPr>
              <p:nvPr/>
            </p:nvSpPr>
            <p:spPr>
              <a:xfrm>
                <a:off x="4575540" y="2570563"/>
                <a:ext cx="1066276" cy="215444"/>
              </a:xfrm>
              <a:prstGeom prst="rect">
                <a:avLst/>
              </a:prstGeom>
              <a:blipFill>
                <a:blip r:embed="rId6"/>
                <a:stretch>
                  <a:fillRect l="-3571" r="-357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557771"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𝐿𝑒𝑠𝑠</m:t>
                      </m:r>
                      <m:r>
                        <a:rPr lang="en-US" sz="1400" i="1" dirty="0">
                          <a:latin typeface="Cambria Math" panose="02040503050406030204" pitchFamily="18" charset="0"/>
                        </a:rPr>
                        <m:t>(2)</m:t>
                      </m:r>
                    </m:oMath>
                  </m:oMathPara>
                </a14:m>
                <a:endParaRPr lang="en-US" sz="1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8557771" y="2570563"/>
                <a:ext cx="663476" cy="215444"/>
              </a:xfrm>
              <a:prstGeom prst="rect">
                <a:avLst/>
              </a:prstGeom>
              <a:blipFill>
                <a:blip r:embed="rId7"/>
                <a:stretch>
                  <a:fillRect l="-3774" r="-754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3598702" y="2524433"/>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𝐷</m:t>
                      </m:r>
                      <m:r>
                        <a:rPr lang="en-US" sz="1400" i="1" dirty="0">
                          <a:latin typeface="Cambria Math" panose="02040503050406030204" pitchFamily="18" charset="0"/>
                        </a:rPr>
                        <m:t>1</m:t>
                      </m:r>
                    </m:oMath>
                  </m:oMathPara>
                </a14:m>
                <a:endParaRPr lang="en-US" sz="1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3598702" y="2524433"/>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7602998" y="2549997"/>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a:latin typeface="Cambria Math" panose="02040503050406030204" pitchFamily="18" charset="0"/>
                        </a:rPr>
                        <m:t>𝐷</m:t>
                      </m:r>
                      <m:r>
                        <a:rPr lang="en-US" sz="1400" i="1" dirty="0">
                          <a:latin typeface="Cambria Math" panose="02040503050406030204" pitchFamily="18" charset="0"/>
                        </a:rPr>
                        <m:t>2</m:t>
                      </m:r>
                    </m:oMath>
                  </m:oMathPara>
                </a14:m>
                <a:endParaRPr lang="en-US" sz="1400" dirty="0"/>
              </a:p>
            </p:txBody>
          </p:sp>
        </mc:Choice>
        <mc:Fallback xmlns="">
          <p:sp>
            <p:nvSpPr>
              <p:cNvPr id="35" name="TextBox 34"/>
              <p:cNvSpPr txBox="1">
                <a:spLocks noRot="1" noChangeAspect="1" noMove="1" noResize="1" noEditPoints="1" noAdjustHandles="1" noChangeArrowheads="1" noChangeShapeType="1" noTextEdit="1"/>
              </p:cNvSpPr>
              <p:nvPr/>
            </p:nvSpPr>
            <p:spPr>
              <a:xfrm>
                <a:off x="7602998" y="2549997"/>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1851921" y="2214971"/>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=0.0394</m:t>
                      </m:r>
                    </m:oMath>
                  </m:oMathPara>
                </a14:m>
                <a:endParaRPr lang="en-US" sz="1400" dirty="0"/>
              </a:p>
            </p:txBody>
          </p:sp>
        </mc:Choice>
        <mc:Fallback xmlns="">
          <p:sp>
            <p:nvSpPr>
              <p:cNvPr id="36" name="TextBox 35"/>
              <p:cNvSpPr txBox="1">
                <a:spLocks noRot="1" noChangeAspect="1" noMove="1" noResize="1" noEditPoints="1" noAdjustHandles="1" noChangeArrowheads="1" noChangeShapeType="1" noTextEdit="1"/>
              </p:cNvSpPr>
              <p:nvPr/>
            </p:nvSpPr>
            <p:spPr>
              <a:xfrm>
                <a:off x="1851921" y="2214971"/>
                <a:ext cx="1360720"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3735577" y="221856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=0.395</m:t>
                      </m:r>
                    </m:oMath>
                  </m:oMathPara>
                </a14:m>
                <a:endParaRPr lang="en-US" sz="1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3735577" y="2218566"/>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319946" y="222266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=0.5488</m:t>
                      </m:r>
                    </m:oMath>
                  </m:oMathPara>
                </a14:m>
                <a:endParaRPr lang="en-US"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319946" y="2222660"/>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96042"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𝐷</m:t>
                          </m:r>
                        </m:e>
                        <m:sub>
                          <m:r>
                            <a:rPr lang="en-US" sz="1400" i="1">
                              <a:latin typeface="Cambria Math" panose="02040503050406030204" pitchFamily="18" charset="0"/>
                            </a:rPr>
                            <m:t>1</m:t>
                          </m:r>
                        </m:sub>
                      </m:sSub>
                      <m:r>
                        <a:rPr lang="en-US" sz="1400" i="1">
                          <a:latin typeface="Cambria Math" panose="02040503050406030204" pitchFamily="18" charset="0"/>
                        </a:rPr>
                        <m:t>)=?</m:t>
                      </m:r>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596042" y="4015736"/>
                <a:ext cx="782753" cy="215444"/>
              </a:xfrm>
              <a:prstGeom prst="rect">
                <a:avLst/>
              </a:prstGeom>
              <a:blipFill>
                <a:blip r:embed="rId13"/>
                <a:stretch>
                  <a:fillRect l="-3226" r="-1613"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753908"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𝐸</m:t>
                          </m:r>
                          <m:r>
                            <a:rPr lang="en-US" sz="1400" i="1">
                              <a:latin typeface="Cambria Math" panose="02040503050406030204" pitchFamily="18" charset="0"/>
                            </a:rPr>
                            <m:t>(</m:t>
                          </m:r>
                          <m:r>
                            <a:rPr lang="en-US" sz="1400" i="1">
                              <a:latin typeface="Cambria Math" panose="02040503050406030204" pitchFamily="18" charset="0"/>
                            </a:rPr>
                            <m:t>𝐷</m:t>
                          </m:r>
                        </m:e>
                        <m:sub>
                          <m:r>
                            <a:rPr lang="en-US" sz="1400" i="1">
                              <a:latin typeface="Cambria Math" panose="02040503050406030204" pitchFamily="18" charset="0"/>
                            </a:rPr>
                            <m:t>2</m:t>
                          </m:r>
                        </m:sub>
                      </m:sSub>
                      <m:r>
                        <a:rPr lang="en-US" sz="1400" i="1">
                          <a:latin typeface="Cambria Math" panose="02040503050406030204" pitchFamily="18" charset="0"/>
                        </a:rPr>
                        <m:t>)=?</m:t>
                      </m:r>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9753908" y="3956631"/>
                <a:ext cx="787020" cy="215444"/>
              </a:xfrm>
              <a:prstGeom prst="rect">
                <a:avLst/>
              </a:prstGeom>
              <a:blipFill>
                <a:blip r:embed="rId14"/>
                <a:stretch>
                  <a:fillRect l="-3226" t="-5882" r="-1613"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338090" y="950885"/>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m:t>
                      </m:r>
                      <m:d>
                        <m:dPr>
                          <m:ctrlPr>
                            <a:rPr lang="en-US" b="1" i="1">
                              <a:latin typeface="Cambria Math" panose="02040503050406030204" pitchFamily="18" charset="0"/>
                            </a:rPr>
                          </m:ctrlPr>
                        </m:dPr>
                        <m:e>
                          <m:r>
                            <a:rPr lang="en-US" b="1" i="1">
                              <a:latin typeface="Cambria Math" panose="02040503050406030204" pitchFamily="18" charset="0"/>
                            </a:rPr>
                            <m:t>𝑶𝑷𝑻𝑯</m:t>
                          </m:r>
                        </m:e>
                      </m:d>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𝟑𝟐𝟔𝟏</m:t>
                      </m:r>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7338090" y="950885"/>
                <a:ext cx="2176991" cy="276999"/>
              </a:xfrm>
              <a:prstGeom prst="rect">
                <a:avLst/>
              </a:prstGeom>
              <a:blipFill>
                <a:blip r:embed="rId15"/>
                <a:stretch>
                  <a:fillRect l="-581" r="-581"/>
                </a:stretch>
              </a:blipFill>
            </p:spPr>
            <p:txBody>
              <a:bodyPr/>
              <a:lstStyle/>
              <a:p>
                <a:r>
                  <a:rPr lang="en-US">
                    <a:noFill/>
                  </a:rPr>
                  <a:t> </a:t>
                </a:r>
              </a:p>
            </p:txBody>
          </p:sp>
        </mc:Fallback>
      </mc:AlternateContent>
      <p:sp>
        <p:nvSpPr>
          <p:cNvPr id="12" name="Oval 11"/>
          <p:cNvSpPr/>
          <p:nvPr/>
        </p:nvSpPr>
        <p:spPr>
          <a:xfrm>
            <a:off x="2978709" y="6048551"/>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39" name="Oval 38"/>
          <p:cNvSpPr/>
          <p:nvPr/>
        </p:nvSpPr>
        <p:spPr>
          <a:xfrm>
            <a:off x="4179723" y="6111527"/>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0" name="Oval 39"/>
          <p:cNvSpPr/>
          <p:nvPr/>
        </p:nvSpPr>
        <p:spPr>
          <a:xfrm>
            <a:off x="5406243" y="6120367"/>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sp>
        <p:nvSpPr>
          <p:cNvPr id="44" name="Oval 43"/>
          <p:cNvSpPr/>
          <p:nvPr/>
        </p:nvSpPr>
        <p:spPr>
          <a:xfrm>
            <a:off x="6745985" y="6124037"/>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Age</a:t>
            </a:r>
          </a:p>
        </p:txBody>
      </p:sp>
      <p:sp>
        <p:nvSpPr>
          <p:cNvPr id="45" name="Oval 44"/>
          <p:cNvSpPr/>
          <p:nvPr/>
        </p:nvSpPr>
        <p:spPr>
          <a:xfrm>
            <a:off x="7946999" y="6187013"/>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a:solidFill>
                  <a:sysClr val="windowText" lastClr="000000"/>
                </a:solidFill>
              </a:rPr>
              <a:t>Eye-sight</a:t>
            </a:r>
          </a:p>
        </p:txBody>
      </p:sp>
      <p:sp>
        <p:nvSpPr>
          <p:cNvPr id="46" name="Oval 45"/>
          <p:cNvSpPr/>
          <p:nvPr/>
        </p:nvSpPr>
        <p:spPr>
          <a:xfrm>
            <a:off x="9173514" y="6195853"/>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a:solidFill>
                  <a:sysClr val="windowText" lastClr="000000"/>
                </a:solidFill>
              </a:rPr>
              <a:t>Astigmatic</a:t>
            </a:r>
          </a:p>
        </p:txBody>
      </p:sp>
      <p:cxnSp>
        <p:nvCxnSpPr>
          <p:cNvPr id="16" name="Straight Connector 15"/>
          <p:cNvCxnSpPr>
            <a:endCxn id="40" idx="0"/>
          </p:cNvCxnSpPr>
          <p:nvPr/>
        </p:nvCxnSpPr>
        <p:spPr>
          <a:xfrm>
            <a:off x="4669491" y="5873004"/>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4575540" y="5873004"/>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3374526"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8342835"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7141820" y="5873004"/>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8468870" y="5873002"/>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3287163"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3287163" y="5872965"/>
                <a:ext cx="161198" cy="215444"/>
              </a:xfrm>
              <a:prstGeom prst="rect">
                <a:avLst/>
              </a:prstGeom>
              <a:blipFill>
                <a:blip r:embed="rId16"/>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439403"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4439403" y="5922814"/>
                <a:ext cx="161198" cy="215444"/>
              </a:xfrm>
              <a:prstGeom prst="rect">
                <a:avLst/>
              </a:prstGeom>
              <a:blipFill>
                <a:blip r:embed="rId17"/>
                <a:stretch>
                  <a:fillRect l="-7692" r="-769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5907878"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907878" y="5921387"/>
                <a:ext cx="161198" cy="215444"/>
              </a:xfrm>
              <a:prstGeom prst="rect">
                <a:avLst/>
              </a:prstGeom>
              <a:blipFill>
                <a:blip r:embed="rId18"/>
                <a:stretch>
                  <a:fillRect l="-7143"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7043029"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7043029" y="5937056"/>
                <a:ext cx="161198" cy="215444"/>
              </a:xfrm>
              <a:prstGeom prst="rect">
                <a:avLst/>
              </a:prstGeom>
              <a:blipFill>
                <a:blip r:embed="rId17"/>
                <a:stretch>
                  <a:fillRect l="-7692" r="-769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8238018"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60" name="TextBox 59"/>
              <p:cNvSpPr txBox="1">
                <a:spLocks noRot="1" noChangeAspect="1" noMove="1" noResize="1" noEditPoints="1" noAdjustHandles="1" noChangeArrowheads="1" noChangeShapeType="1" noTextEdit="1"/>
              </p:cNvSpPr>
              <p:nvPr/>
            </p:nvSpPr>
            <p:spPr>
              <a:xfrm>
                <a:off x="8238018" y="5969812"/>
                <a:ext cx="161198" cy="215444"/>
              </a:xfrm>
              <a:prstGeom prst="rect">
                <a:avLst/>
              </a:prstGeom>
              <a:blipFill>
                <a:blip r:embed="rId19"/>
                <a:stretch>
                  <a:fillRect l="-7692"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9638105"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a:latin typeface="Cambria Math" panose="02040503050406030204" pitchFamily="18" charset="0"/>
                        </a:rPr>
                        <m:t>?</m:t>
                      </m:r>
                    </m:oMath>
                  </m:oMathPara>
                </a14:m>
                <a:endParaRPr lang="en-US" sz="1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9638105" y="5985478"/>
                <a:ext cx="161198" cy="215444"/>
              </a:xfrm>
              <a:prstGeom prst="rect">
                <a:avLst/>
              </a:prstGeom>
              <a:blipFill>
                <a:blip r:embed="rId20"/>
                <a:stretch>
                  <a:fillRect l="-7143"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3073158" y="634219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3073158" y="6342199"/>
                <a:ext cx="572217" cy="307777"/>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276695" y="640913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4276695" y="6409139"/>
                <a:ext cx="572217" cy="307777"/>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659694" y="6441895"/>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659694" y="6441895"/>
                <a:ext cx="572217" cy="30777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871771" y="643192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871771" y="6431924"/>
                <a:ext cx="572217" cy="30777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041121"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6" name="TextBox 65"/>
              <p:cNvSpPr txBox="1">
                <a:spLocks noRot="1" noChangeAspect="1" noMove="1" noResize="1" noEditPoints="1" noAdjustHandles="1" noChangeArrowheads="1" noChangeShapeType="1" noTextEdit="1"/>
              </p:cNvSpPr>
              <p:nvPr/>
            </p:nvSpPr>
            <p:spPr>
              <a:xfrm>
                <a:off x="8041121" y="6490319"/>
                <a:ext cx="572217" cy="30777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9485363" y="6490320"/>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9485363" y="6490320"/>
                <a:ext cx="572217" cy="30777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8306498" y="2202727"/>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𝛼</m:t>
                      </m:r>
                      <m:r>
                        <a:rPr lang="en-US" sz="1400" i="1">
                          <a:latin typeface="Cambria Math" panose="02040503050406030204" pitchFamily="18" charset="0"/>
                          <a:ea typeface="Cambria Math" panose="02040503050406030204" pitchFamily="18" charset="0"/>
                        </a:rPr>
                        <m:t>=0.3770</m:t>
                      </m:r>
                    </m:oMath>
                  </m:oMathPara>
                </a14:m>
                <a:endParaRPr lang="en-US" sz="1400" dirty="0"/>
              </a:p>
            </p:txBody>
          </p:sp>
        </mc:Choice>
        <mc:Fallback xmlns="">
          <p:sp>
            <p:nvSpPr>
              <p:cNvPr id="68" name="TextBox 67"/>
              <p:cNvSpPr txBox="1">
                <a:spLocks noRot="1" noChangeAspect="1" noMove="1" noResize="1" noEditPoints="1" noAdjustHandles="1" noChangeArrowheads="1" noChangeShapeType="1" noTextEdit="1"/>
              </p:cNvSpPr>
              <p:nvPr/>
            </p:nvSpPr>
            <p:spPr>
              <a:xfrm>
                <a:off x="8306498" y="2202727"/>
                <a:ext cx="1360720" cy="307777"/>
              </a:xfrm>
              <a:prstGeom prst="rect">
                <a:avLst/>
              </a:prstGeom>
              <a:blipFill>
                <a:blip r:embed="rId2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6230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4"/>
            <a:ext cx="8425339" cy="639295"/>
          </a:xfrm>
        </p:spPr>
        <p:txBody>
          <a:bodyPr>
            <a:noAutofit/>
          </a:bodyPr>
          <a:lstStyle/>
          <a:p>
            <a:r>
              <a:rPr lang="en-US" sz="2800" dirty="0">
                <a:solidFill>
                  <a:srgbClr val="A50021"/>
                </a:solidFill>
                <a:latin typeface="Times New Roman" pitchFamily="18" charset="0"/>
                <a:cs typeface="Times New Roman" pitchFamily="18" charset="0"/>
              </a:rPr>
              <a:t>Frequency Table : Calculating </a:t>
            </a:r>
            <a:r>
              <a:rPr lang="el-GR" sz="2800" dirty="0">
                <a:solidFill>
                  <a:srgbClr val="A50021"/>
                </a:solidFill>
                <a:latin typeface="Times New Roman" pitchFamily="18" charset="0"/>
                <a:cs typeface="Times New Roman" pitchFamily="18" charset="0"/>
              </a:rPr>
              <a:t>α</a:t>
            </a:r>
            <a:endParaRPr lang="en-US"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42400" y="1384456"/>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As an alternative, we discuss </a:t>
                </a:r>
                <a:r>
                  <a:rPr lang="en-US" sz="2000" b="1" dirty="0">
                    <a:solidFill>
                      <a:srgbClr val="0B5ED7"/>
                    </a:solidFill>
                    <a:latin typeface="Times New Roman" panose="02020603050405020304" pitchFamily="18" charset="0"/>
                    <a:cs typeface="Times New Roman" panose="02020603050405020304" pitchFamily="18" charset="0"/>
                  </a:rPr>
                  <a:t>a short-cut method </a:t>
                </a:r>
                <a:r>
                  <a:rPr lang="en-US" sz="2000" dirty="0">
                    <a:latin typeface="Times New Roman" panose="02020603050405020304" pitchFamily="18" charset="0"/>
                    <a:cs typeface="Times New Roman" panose="02020603050405020304" pitchFamily="18" charset="0"/>
                  </a:rPr>
                  <a:t>of doing the same using a special data structure called </a:t>
                </a:r>
                <a:r>
                  <a:rPr lang="en-US" sz="2000" b="1" dirty="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Table</a:t>
                </a:r>
                <a:r>
                  <a:rPr lang="en-US" sz="2000" dirty="0">
                    <a:latin typeface="Times New Roman" panose="02020603050405020304" pitchFamily="18" charset="0"/>
                    <a:cs typeface="Times New Roman" panose="02020603050405020304" pitchFamily="18" charset="0"/>
                  </a:rPr>
                  <a:t>: Suppose, </a:t>
                </a:r>
                <a14:m>
                  <m:oMath xmlns:m="http://schemas.openxmlformats.org/officeDocument/2006/math">
                    <m:r>
                      <a:rPr lang="en-US" sz="2000" i="1">
                        <a:latin typeface="Cambria Math" panose="02040503050406030204" pitchFamily="18" charset="0"/>
                        <a:cs typeface="Times New Roman" panose="02020603050405020304" pitchFamily="18" charset="0"/>
                      </a:rPr>
                      <m:t>𝑋</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i="1">
                        <a:latin typeface="Cambria Math"/>
                        <a:cs typeface="Times New Roman" panose="02020603050405020304" pitchFamily="18" charset="0"/>
                      </a:rPr>
                      <m:t>, </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i="1">
                            <a:latin typeface="Cambria Math" panose="02040503050406030204" pitchFamily="18" charset="0"/>
                            <a:cs typeface="Times New Roman" panose="02020603050405020304" pitchFamily="18" charset="0"/>
                          </a:rPr>
                          <m:t>𝑛</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m:t>
                    </m:r>
                    <m:r>
                      <a:rPr lang="en-US" sz="2000" i="1" dirty="0">
                        <a:latin typeface="Cambria Math" panose="02040503050406030204" pitchFamily="18" charset="0"/>
                        <a:cs typeface="Times New Roman" panose="02020603050405020304" pitchFamily="18" charset="0"/>
                      </a:rPr>
                      <m:t>𝑑𝑖𝑓𝑓𝑒𝑟𝑒𝑛𝑡</m:t>
                    </m:r>
                  </m:oMath>
                </a14:m>
                <a:r>
                  <a:rPr lang="en-US" sz="2000" dirty="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a:latin typeface="Cambria Math" panose="02040503050406030204" pitchFamily="18" charset="0"/>
                        <a:cs typeface="Times New Roman" panose="02020603050405020304" pitchFamily="18" charset="0"/>
                      </a:rPr>
                      <m:t>𝐷</m:t>
                    </m:r>
                  </m:oMath>
                </a14:m>
                <a:r>
                  <a:rPr lang="en-US" sz="2000" dirty="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a:latin typeface="Cambria Math" panose="02040503050406030204" pitchFamily="18" charset="0"/>
                        <a:cs typeface="Times New Roman" panose="02020603050405020304" pitchFamily="18" charset="0"/>
                      </a:rPr>
                      <m:t>𝑘</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𝑐𝑙𝑎𝑠𝑠𝑒𝑠</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say </a:t>
                </a:r>
                <a14:m>
                  <m:oMath xmlns:m="http://schemas.openxmlformats.org/officeDocument/2006/math">
                    <m:r>
                      <a:rPr lang="en-US" sz="2000" i="1">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42400" y="1384456"/>
                <a:ext cx="8251115" cy="3293209"/>
              </a:xfrm>
              <a:prstGeom prst="rect">
                <a:avLst/>
              </a:prstGeom>
              <a:blipFill>
                <a:blip r:embed="rId2"/>
                <a:stretch>
                  <a:fillRect l="-1382" t="-4615" r="-614"/>
                </a:stretch>
              </a:blipFill>
            </p:spPr>
            <p:txBody>
              <a:bodyPr/>
              <a:lstStyle/>
              <a:p>
                <a:r>
                  <a:rPr lang="en-US">
                    <a:noFill/>
                  </a:rPr>
                  <a:t> </a:t>
                </a:r>
              </a:p>
            </p:txBody>
          </p:sp>
        </mc:Fallback>
      </mc:AlternateContent>
    </p:spTree>
    <p:extLst>
      <p:ext uri="{BB962C8B-B14F-4D97-AF65-F5344CB8AC3E}">
        <p14:creationId xmlns:p14="http://schemas.microsoft.com/office/powerpoint/2010/main" val="2163134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3"/>
            <a:ext cx="8425339" cy="802594"/>
          </a:xfrm>
        </p:spPr>
        <p:txBody>
          <a:bodyPr>
            <a:noAutofit/>
          </a:bodyPr>
          <a:lstStyle/>
          <a:p>
            <a:r>
              <a:rPr lang="en-US" sz="2800" dirty="0">
                <a:solidFill>
                  <a:srgbClr val="A50021"/>
                </a:solidFill>
                <a:latin typeface="Times New Roman" pitchFamily="18" charset="0"/>
                <a:cs typeface="Times New Roman" pitchFamily="18" charset="0"/>
              </a:rPr>
              <a:t>Frequency Table : Calculating </a:t>
            </a:r>
            <a:r>
              <a:rPr lang="el-GR" sz="2800" dirty="0">
                <a:solidFill>
                  <a:srgbClr val="A50021"/>
                </a:solidFill>
                <a:latin typeface="Times New Roman" pitchFamily="18" charset="0"/>
                <a:cs typeface="Times New Roman" pitchFamily="18" charset="0"/>
              </a:rPr>
              <a:t>α</a:t>
            </a:r>
            <a:endParaRPr lang="en-US" sz="28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2098491" y="2232595"/>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Choice>
        <mc:Fallback xmlns="">
          <p:graphicFrame>
            <p:nvGraphicFramePr>
              <p:cNvPr id="3" name="Table 2"/>
              <p:cNvGraphicFramePr>
                <a:graphicFrameLocks noGrp="1"/>
              </p:cNvGraphicFramePr>
              <p:nvPr>
                <p:extLst/>
              </p:nvPr>
            </p:nvGraphicFramePr>
            <p:xfrm>
              <a:off x="2098491" y="2232595"/>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val="2854378558"/>
                        </a:ext>
                      </a:extLst>
                    </a:gridCol>
                    <a:gridCol w="799380">
                      <a:extLst>
                        <a:ext uri="{9D8B030D-6E8A-4147-A177-3AD203B41FA5}">
                          <a16:colId xmlns:a16="http://schemas.microsoft.com/office/drawing/2014/main" val="2912208585"/>
                        </a:ext>
                      </a:extLst>
                    </a:gridCol>
                    <a:gridCol w="799380">
                      <a:extLst>
                        <a:ext uri="{9D8B030D-6E8A-4147-A177-3AD203B41FA5}">
                          <a16:colId xmlns:a16="http://schemas.microsoft.com/office/drawing/2014/main" val="3999052595"/>
                        </a:ext>
                      </a:extLst>
                    </a:gridCol>
                    <a:gridCol w="799380">
                      <a:extLst>
                        <a:ext uri="{9D8B030D-6E8A-4147-A177-3AD203B41FA5}">
                          <a16:colId xmlns:a16="http://schemas.microsoft.com/office/drawing/2014/main" val="4289638809"/>
                        </a:ext>
                      </a:extLst>
                    </a:gridCol>
                    <a:gridCol w="799380">
                      <a:extLst>
                        <a:ext uri="{9D8B030D-6E8A-4147-A177-3AD203B41FA5}">
                          <a16:colId xmlns:a16="http://schemas.microsoft.com/office/drawing/2014/main" val="2027938036"/>
                        </a:ext>
                      </a:extLst>
                    </a:gridCol>
                    <a:gridCol w="799380">
                      <a:extLst>
                        <a:ext uri="{9D8B030D-6E8A-4147-A177-3AD203B41FA5}">
                          <a16:colId xmlns:a16="http://schemas.microsoft.com/office/drawing/2014/main" val="3693951463"/>
                        </a:ext>
                      </a:extLst>
                    </a:gridCol>
                    <a:gridCol w="799380">
                      <a:extLst>
                        <a:ext uri="{9D8B030D-6E8A-4147-A177-3AD203B41FA5}">
                          <a16:colId xmlns:a16="http://schemas.microsoft.com/office/drawing/2014/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2"/>
                          <a:stretch>
                            <a:fillRect l="-101587" r="-501587" b="-606897"/>
                          </a:stretch>
                        </a:blipFill>
                      </a:tcPr>
                    </a:tc>
                    <a:tc>
                      <a:txBody>
                        <a:bodyPr/>
                        <a:lstStyle/>
                        <a:p>
                          <a:endParaRPr lang="en-US"/>
                        </a:p>
                      </a:txBody>
                      <a:tcPr anchor="ctr">
                        <a:blipFill>
                          <a:blip r:embed="rId2"/>
                          <a:stretch>
                            <a:fillRect l="-201587" r="-401587" b="-606897"/>
                          </a:stretch>
                        </a:blipFill>
                      </a:tcPr>
                    </a:tc>
                    <a:tc>
                      <a:txBody>
                        <a:bodyPr/>
                        <a:lstStyle/>
                        <a:p>
                          <a:pPr algn="ctr"/>
                          <a:endParaRPr lang="en-US" dirty="0"/>
                        </a:p>
                      </a:txBody>
                      <a:tcPr anchor="ctr"/>
                    </a:tc>
                    <a:tc>
                      <a:txBody>
                        <a:bodyPr/>
                        <a:lstStyle/>
                        <a:p>
                          <a:endParaRPr lang="en-US"/>
                        </a:p>
                      </a:txBody>
                      <a:tcPr anchor="ctr">
                        <a:blipFill>
                          <a:blip r:embed="rId2"/>
                          <a:stretch>
                            <a:fillRect l="-401587" r="-201587" b="-606897"/>
                          </a:stretch>
                        </a:blipFill>
                      </a:tcPr>
                    </a:tc>
                    <a:tc>
                      <a:txBody>
                        <a:bodyPr/>
                        <a:lstStyle/>
                        <a:p>
                          <a:pPr algn="ctr"/>
                          <a:endParaRPr lang="en-US"/>
                        </a:p>
                      </a:txBody>
                      <a:tcPr anchor="ctr"/>
                    </a:tc>
                    <a:tc>
                      <a:txBody>
                        <a:bodyPr/>
                        <a:lstStyle/>
                        <a:p>
                          <a:endParaRPr lang="en-US"/>
                        </a:p>
                      </a:txBody>
                      <a:tcPr anchor="ctr">
                        <a:blipFill>
                          <a:blip r:embed="rId2"/>
                          <a:stretch>
                            <a:fillRect l="-601587" r="-1587" b="-606897"/>
                          </a:stretch>
                        </a:blipFill>
                      </a:tcPr>
                    </a:tc>
                    <a:extLst>
                      <a:ext uri="{0D108BD9-81ED-4DB2-BD59-A6C34878D82A}">
                        <a16:rowId xmlns:a16="http://schemas.microsoft.com/office/drawing/2014/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2"/>
                          <a:stretch>
                            <a:fillRect l="-1587" t="-100000" r="-601587" b="-50689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224475162"/>
                      </a:ext>
                    </a:extLst>
                  </a:tr>
                  <a:tr h="365760">
                    <a:tc>
                      <a:txBody>
                        <a:bodyPr/>
                        <a:lstStyle/>
                        <a:p>
                          <a:endParaRPr lang="en-US"/>
                        </a:p>
                      </a:txBody>
                      <a:tcPr anchor="ctr">
                        <a:blipFill>
                          <a:blip r:embed="rId2"/>
                          <a:stretch>
                            <a:fillRect l="-1587" t="-200000" r="-601587" b="-40689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140914422"/>
                      </a:ext>
                    </a:extLst>
                  </a:tr>
                  <a:tr h="387858">
                    <a:tc>
                      <a:txBody>
                        <a:bodyPr/>
                        <a:lstStyle/>
                        <a:p>
                          <a:endParaRPr lang="en-US"/>
                        </a:p>
                      </a:txBody>
                      <a:tcPr anchor="ctr">
                        <a:blipFill>
                          <a:blip r:embed="rId2"/>
                          <a:stretch>
                            <a:fillRect l="-1587" t="-374194" r="-601587" b="-18709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a:blip r:embed="rId2"/>
                          <a:stretch>
                            <a:fillRect l="-401587" t="-374194" r="-201587" b="-187097"/>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841870981"/>
                      </a:ext>
                    </a:extLst>
                  </a:tr>
                  <a:tr h="365760">
                    <a:tc>
                      <a:txBody>
                        <a:bodyPr/>
                        <a:lstStyle/>
                        <a:p>
                          <a:endParaRPr lang="en-US"/>
                        </a:p>
                      </a:txBody>
                      <a:tcPr anchor="ctr">
                        <a:blipFill>
                          <a:blip r:embed="rId2"/>
                          <a:stretch>
                            <a:fillRect l="-1587" t="-606897" r="-60158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156441139"/>
                      </a:ext>
                    </a:extLst>
                  </a:tr>
                </a:tbl>
              </a:graphicData>
            </a:graphic>
          </p:graphicFrame>
        </mc:Fallback>
      </mc:AlternateContent>
      <p:cxnSp>
        <p:nvCxnSpPr>
          <p:cNvPr id="7" name="Straight Connector 6"/>
          <p:cNvCxnSpPr/>
          <p:nvPr/>
        </p:nvCxnSpPr>
        <p:spPr>
          <a:xfrm>
            <a:off x="2500661"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2475024"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4706898"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6303557"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4714036"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4706897"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4706896"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4706895"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4714036"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4706894"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6303557"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6303557"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6292409"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6303557"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6303557"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6303557"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3278328"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409018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5662604"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7267793"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3278328"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4090182"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5662604"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7269217"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1424130" y="3495233"/>
            <a:ext cx="948233" cy="378116"/>
          </a:xfrm>
          <a:prstGeom prst="rect">
            <a:avLst/>
          </a:prstGeom>
          <a:noFill/>
        </p:spPr>
        <p:txBody>
          <a:bodyPr wrap="square" rtlCol="0">
            <a:spAutoFit/>
          </a:bodyPr>
          <a:lstStyle/>
          <a:p>
            <a:r>
              <a:rPr lang="en-US" dirty="0"/>
              <a:t>Class</a:t>
            </a:r>
          </a:p>
        </p:txBody>
      </p:sp>
      <mc:AlternateContent xmlns:mc="http://schemas.openxmlformats.org/markup-compatibility/2006" xmlns:a14="http://schemas.microsoft.com/office/drawing/2010/main">
        <mc:Choice Requires="a14">
          <p:sp>
            <p:nvSpPr>
              <p:cNvPr id="36" name="TextBox 35"/>
              <p:cNvSpPr txBox="1"/>
              <p:nvPr/>
            </p:nvSpPr>
            <p:spPr>
              <a:xfrm>
                <a:off x="4494826"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4494826" y="1925794"/>
                <a:ext cx="111205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905835" y="2764434"/>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905835" y="2764434"/>
                <a:ext cx="3119194" cy="2045175"/>
              </a:xfrm>
              <a:prstGeom prst="rect">
                <a:avLst/>
              </a:prstGeom>
              <a:blipFill>
                <a:blip r:embed="rId4"/>
                <a:stretch>
                  <a:fillRect l="-1220" t="-1235"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082902" y="5100720"/>
                <a:ext cx="618715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r>
                      <a:rPr lang="en-US" i="1">
                        <a:latin typeface="Cambria Math" panose="02040503050406030204" pitchFamily="18" charset="0"/>
                      </a:rPr>
                      <m:t>=</m:t>
                    </m:r>
                    <m:r>
                      <a:rPr lang="en-US" i="1">
                        <a:latin typeface="Cambria Math" panose="02040503050406030204" pitchFamily="18" charset="0"/>
                      </a:rPr>
                      <m:t>𝑁</m:t>
                    </m:r>
                  </m:oMath>
                </a14:m>
                <a:r>
                  <a:rPr lang="en-US" dirty="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a:latin typeface="Cambria Math" panose="02040503050406030204" pitchFamily="18" charset="0"/>
                      </a:rPr>
                      <m:t>𝐷</m:t>
                    </m:r>
                  </m:oMath>
                </a14:m>
                <a:r>
                  <a:rPr lang="en-US" dirty="0">
                    <a:latin typeface="Times New Roman" panose="02020603050405020304" pitchFamily="18" charset="0"/>
                    <a:cs typeface="Times New Roman" panose="02020603050405020304" pitchFamily="18" charset="0"/>
                  </a:rPr>
                  <a:t>.</a:t>
                </a:r>
              </a:p>
            </p:txBody>
          </p:sp>
        </mc:Choice>
        <mc:Fallback xmlns="">
          <p:sp>
            <p:nvSpPr>
              <p:cNvPr id="38" name="TextBox 37"/>
              <p:cNvSpPr txBox="1">
                <a:spLocks noRot="1" noChangeAspect="1" noMove="1" noResize="1" noEditPoints="1" noAdjustHandles="1" noChangeArrowheads="1" noChangeShapeType="1" noTextEdit="1"/>
              </p:cNvSpPr>
              <p:nvPr/>
            </p:nvSpPr>
            <p:spPr>
              <a:xfrm>
                <a:off x="2082902" y="5100720"/>
                <a:ext cx="6187155" cy="369332"/>
              </a:xfrm>
              <a:prstGeom prst="rect">
                <a:avLst/>
              </a:prstGeom>
              <a:blipFill>
                <a:blip r:embed="rId5"/>
                <a:stretch>
                  <a:fillRect l="-820" t="-6667" b="-20000"/>
                </a:stretch>
              </a:blipFill>
            </p:spPr>
            <p:txBody>
              <a:bodyPr/>
              <a:lstStyle/>
              <a:p>
                <a:r>
                  <a:rPr lang="en-US">
                    <a:noFill/>
                  </a:rPr>
                  <a:t> </a:t>
                </a:r>
              </a:p>
            </p:txBody>
          </p:sp>
        </mc:Fallback>
      </mc:AlternateContent>
    </p:spTree>
    <p:extLst>
      <p:ext uri="{BB962C8B-B14F-4D97-AF65-F5344CB8AC3E}">
        <p14:creationId xmlns:p14="http://schemas.microsoft.com/office/powerpoint/2010/main" val="285853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30" y="398673"/>
            <a:ext cx="8425339" cy="802594"/>
          </a:xfrm>
        </p:spPr>
        <p:txBody>
          <a:bodyPr>
            <a:noAutofit/>
          </a:bodyPr>
          <a:lstStyle/>
          <a:p>
            <a:pPr algn="just"/>
            <a:r>
              <a:rPr lang="en-US" sz="2400" dirty="0">
                <a:solidFill>
                  <a:srgbClr val="A50021"/>
                </a:solidFill>
                <a:latin typeface="Times New Roman" pitchFamily="18" charset="0"/>
                <a:cs typeface="Times New Roman" pitchFamily="18" charset="0"/>
              </a:rPr>
              <a:t>Calculation of </a:t>
            </a:r>
            <a:r>
              <a:rPr lang="el-GR" sz="2400" dirty="0">
                <a:solidFill>
                  <a:srgbClr val="A50021"/>
                </a:solidFill>
                <a:latin typeface="Times New Roman" pitchFamily="18" charset="0"/>
                <a:cs typeface="Times New Roman" pitchFamily="18" charset="0"/>
              </a:rPr>
              <a:t>α </a:t>
            </a:r>
            <a:r>
              <a:rPr lang="en-US" sz="2400" dirty="0">
                <a:solidFill>
                  <a:srgbClr val="A50021"/>
                </a:solidFill>
                <a:latin typeface="Times New Roman" pitchFamily="18" charset="0"/>
                <a:cs typeface="Times New Roman" pitchFamily="18" charset="0"/>
              </a:rPr>
              <a:t>using Frequency Table</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2" name="TextBox 1"/>
          <p:cNvSpPr txBox="1"/>
          <p:nvPr/>
        </p:nvSpPr>
        <p:spPr>
          <a:xfrm>
            <a:off x="1681156" y="1642330"/>
            <a:ext cx="8829727" cy="3939540"/>
          </a:xfrm>
          <a:prstGeom prst="rect">
            <a:avLst/>
          </a:prstGeom>
          <a:noFill/>
        </p:spPr>
        <p:txBody>
          <a:bodyPr wrap="square" rtlCol="0">
            <a:spAutoFit/>
          </a:bodyPr>
          <a:lstStyle/>
          <a:p>
            <a:pPr algn="just"/>
            <a:r>
              <a:rPr lang="en-US" sz="2000" b="1" dirty="0">
                <a:solidFill>
                  <a:srgbClr val="0B5ED7"/>
                </a:solidFill>
                <a:latin typeface="Times New Roman" panose="02020603050405020304" pitchFamily="18" charset="0"/>
                <a:cs typeface="Times New Roman" panose="02020603050405020304" pitchFamily="18" charset="0"/>
              </a:rPr>
              <a:t>Example 8.12 :     OTPH  Dataset</a:t>
            </a:r>
          </a:p>
          <a:p>
            <a:pPr algn="just"/>
            <a:endParaRPr lang="en-US" sz="1000" b="1"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ctr"/>
            <a:r>
              <a:rPr lang="en-US" dirty="0">
                <a:solidFill>
                  <a:srgbClr val="0B5ED7"/>
                </a:solidFill>
                <a:latin typeface="Times New Roman" panose="02020603050405020304" pitchFamily="18" charset="0"/>
                <a:cs typeface="Times New Roman" panose="02020603050405020304" pitchFamily="18" charset="0"/>
              </a:rPr>
              <a:t>Column Sums</a:t>
            </a: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3137338" y="2855649"/>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val="3315055877"/>
                    </a:ext>
                  </a:extLst>
                </a:gridCol>
                <a:gridCol w="1248198">
                  <a:extLst>
                    <a:ext uri="{9D8B030D-6E8A-4147-A177-3AD203B41FA5}">
                      <a16:colId xmlns:a16="http://schemas.microsoft.com/office/drawing/2014/main" val="4050518436"/>
                    </a:ext>
                  </a:extLst>
                </a:gridCol>
                <a:gridCol w="1248198">
                  <a:extLst>
                    <a:ext uri="{9D8B030D-6E8A-4147-A177-3AD203B41FA5}">
                      <a16:colId xmlns:a16="http://schemas.microsoft.com/office/drawing/2014/main" val="1010066667"/>
                    </a:ext>
                  </a:extLst>
                </a:gridCol>
                <a:gridCol w="1248198">
                  <a:extLst>
                    <a:ext uri="{9D8B030D-6E8A-4147-A177-3AD203B41FA5}">
                      <a16:colId xmlns:a16="http://schemas.microsoft.com/office/drawing/2014/main" val="3797031970"/>
                    </a:ext>
                  </a:extLst>
                </a:gridCol>
                <a:gridCol w="1248198">
                  <a:extLst>
                    <a:ext uri="{9D8B030D-6E8A-4147-A177-3AD203B41FA5}">
                      <a16:colId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Age=1</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Age=3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Row Sum</a:t>
                      </a:r>
                    </a:p>
                  </a:txBody>
                  <a:tcPr anchor="ctr"/>
                </a:tc>
                <a:extLst>
                  <a:ext uri="{0D108BD9-81ED-4DB2-BD59-A6C34878D82A}">
                    <a16:rowId xmlns:a16="http://schemas.microsoft.com/office/drawing/2014/main" val="3163089307"/>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573910629"/>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extLst>
                  <a:ext uri="{0D108BD9-81ED-4DB2-BD59-A6C34878D82A}">
                    <a16:rowId xmlns:a16="http://schemas.microsoft.com/office/drawing/2014/main" val="3165541633"/>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Class 3</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4</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5</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6</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15</a:t>
                      </a:r>
                    </a:p>
                  </a:txBody>
                  <a:tcPr anchor="ctr"/>
                </a:tc>
                <a:extLst>
                  <a:ext uri="{0D108BD9-81ED-4DB2-BD59-A6C34878D82A}">
                    <a16:rowId xmlns:a16="http://schemas.microsoft.com/office/drawing/2014/main" val="1653058446"/>
                  </a:ext>
                </a:extLst>
              </a:tr>
              <a:tr h="370840">
                <a:tc>
                  <a:txBody>
                    <a:bodyPr/>
                    <a:lstStyle/>
                    <a:p>
                      <a:pPr algn="ctr"/>
                      <a:r>
                        <a:rPr lang="en-US" dirty="0">
                          <a:solidFill>
                            <a:srgbClr val="0B5ED7"/>
                          </a:solidFill>
                          <a:latin typeface="Cambria Math" panose="02040503050406030204" pitchFamily="18" charset="0"/>
                          <a:ea typeface="Cambria Math" panose="02040503050406030204" pitchFamily="18" charset="0"/>
                        </a:rPr>
                        <a:t>Column</a:t>
                      </a:r>
                      <a:r>
                        <a:rPr lang="en-US" baseline="0" dirty="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8</a:t>
                      </a:r>
                    </a:p>
                  </a:txBody>
                  <a:tcPr anchor="ctr"/>
                </a:tc>
                <a:tc>
                  <a:txBody>
                    <a:bodyPr/>
                    <a:lstStyle/>
                    <a:p>
                      <a:pPr algn="ctr"/>
                      <a:r>
                        <a:rPr lang="en-US" dirty="0">
                          <a:solidFill>
                            <a:srgbClr val="0B5ED7"/>
                          </a:solidFill>
                          <a:latin typeface="Cambria Math" panose="02040503050406030204" pitchFamily="18" charset="0"/>
                          <a:ea typeface="Cambria Math" panose="02040503050406030204" pitchFamily="18" charset="0"/>
                        </a:rPr>
                        <a:t>24</a:t>
                      </a:r>
                    </a:p>
                  </a:txBody>
                  <a:tcPr anchor="ctr"/>
                </a:tc>
                <a:extLst>
                  <a:ext uri="{0D108BD9-81ED-4DB2-BD59-A6C34878D82A}">
                    <a16:rowId xmlns:a16="http://schemas.microsoft.com/office/drawing/2014/main" val="2488553876"/>
                  </a:ext>
                </a:extLst>
              </a:tr>
            </a:tbl>
          </a:graphicData>
        </a:graphic>
      </p:graphicFrame>
      <p:sp>
        <p:nvSpPr>
          <p:cNvPr id="8" name="TextBox 7"/>
          <p:cNvSpPr txBox="1"/>
          <p:nvPr/>
        </p:nvSpPr>
        <p:spPr>
          <a:xfrm>
            <a:off x="9410600" y="3786491"/>
            <a:ext cx="1273324" cy="369332"/>
          </a:xfrm>
          <a:prstGeom prst="rect">
            <a:avLst/>
          </a:prstGeom>
          <a:noFill/>
        </p:spPr>
        <p:txBody>
          <a:bodyPr wrap="square" rtlCol="0">
            <a:spAutoFit/>
          </a:bodyPr>
          <a:lstStyle/>
          <a:p>
            <a:r>
              <a:rPr lang="en-US" dirty="0">
                <a:solidFill>
                  <a:srgbClr val="0B5ED7"/>
                </a:solidFill>
                <a:latin typeface="Cambria Math" panose="02040503050406030204" pitchFamily="18" charset="0"/>
                <a:ea typeface="Cambria Math" panose="02040503050406030204" pitchFamily="18" charset="0"/>
              </a:rPr>
              <a:t>N=24</a:t>
            </a:r>
          </a:p>
        </p:txBody>
      </p:sp>
    </p:spTree>
    <p:extLst>
      <p:ext uri="{BB962C8B-B14F-4D97-AF65-F5344CB8AC3E}">
        <p14:creationId xmlns:p14="http://schemas.microsoft.com/office/powerpoint/2010/main" val="3818181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50" y="398673"/>
            <a:ext cx="8425339" cy="565154"/>
          </a:xfrm>
        </p:spPr>
        <p:txBody>
          <a:bodyPr>
            <a:noAutofit/>
          </a:bodyPr>
          <a:lstStyle/>
          <a:p>
            <a:pPr algn="just"/>
            <a:r>
              <a:rPr lang="en-US" sz="2400" dirty="0">
                <a:solidFill>
                  <a:srgbClr val="A50021"/>
                </a:solidFill>
                <a:latin typeface="Times New Roman" pitchFamily="18" charset="0"/>
                <a:cs typeface="Times New Roman" pitchFamily="18" charset="0"/>
              </a:rPr>
              <a:t>Calculation of </a:t>
            </a:r>
            <a:r>
              <a:rPr lang="el-GR" sz="2400" dirty="0">
                <a:solidFill>
                  <a:srgbClr val="A50021"/>
                </a:solidFill>
                <a:latin typeface="Times New Roman" pitchFamily="18" charset="0"/>
                <a:cs typeface="Times New Roman" pitchFamily="18" charset="0"/>
              </a:rPr>
              <a:t>α </a:t>
            </a:r>
            <a:r>
              <a:rPr lang="en-US" sz="2400" dirty="0">
                <a:solidFill>
                  <a:srgbClr val="A50021"/>
                </a:solidFill>
                <a:latin typeface="Times New Roman" pitchFamily="18" charset="0"/>
                <a:cs typeface="Times New Roman" pitchFamily="18" charset="0"/>
              </a:rPr>
              <a:t>using Frequency Table</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13306" y="1201272"/>
                <a:ext cx="8844804" cy="519129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panose="02040503050406030204" pitchFamily="18" charset="0"/>
                            <a:cs typeface="Times New Roman" panose="02020603050405020304" pitchFamily="18" charset="0"/>
                          </a:rPr>
                        </m:ctrlPr>
                      </m:funcPr>
                      <m:fName>
                        <m:sSub>
                          <m:sSubPr>
                            <m:ctrlPr>
                              <a:rPr lang="en-US" sz="2000" i="1" dirty="0">
                                <a:latin typeface="Cambria Math" panose="02040503050406030204" pitchFamily="18" charset="0"/>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panose="02040503050406030204" pitchFamily="18" charset="0"/>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sum</a:t>
                </a:r>
              </a:p>
              <a:p>
                <a:pPr algn="just">
                  <a:buClr>
                    <a:schemeClr val="accent3"/>
                  </a:buClr>
                  <a:buSzPct val="150000"/>
                </a:pPr>
                <a:endParaRPr lang="en-US" sz="1000" dirty="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panose="02040503050406030204" pitchFamily="18" charset="0"/>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a:latin typeface="Times New Roman" panose="02020603050405020304" pitchFamily="18" charset="0"/>
                  <a:cs typeface="Times New Roman" panose="02020603050405020304" pitchFamily="18" charset="0"/>
                </a:endParaRPr>
              </a:p>
              <a:p>
                <a:pPr algn="just"/>
                <a:r>
                  <a:rPr lang="en-US" b="1" dirty="0">
                    <a:solidFill>
                      <a:srgbClr val="0B5ED7"/>
                    </a:solidFill>
                    <a:latin typeface="Times New Roman" panose="02020603050405020304" pitchFamily="18" charset="0"/>
                    <a:cs typeface="Times New Roman" panose="02020603050405020304" pitchFamily="18" charset="0"/>
                  </a:rPr>
                  <a:t>Example 8.13:     OTPH  Dataset</a:t>
                </a:r>
              </a:p>
              <a:p>
                <a:pPr algn="just"/>
                <a:r>
                  <a:rPr lang="en-US" dirty="0">
                    <a:solidFill>
                      <a:srgbClr val="0B5ED7"/>
                    </a:solidFill>
                    <a:latin typeface="Times New Roman" panose="02020603050405020304" pitchFamily="18" charset="0"/>
                    <a:cs typeface="Times New Roman" panose="02020603050405020304" pitchFamily="18" charset="0"/>
                  </a:rPr>
                  <a:t>For the frequency table in </a:t>
                </a:r>
                <a:r>
                  <a:rPr lang="en-US" b="1" dirty="0">
                    <a:solidFill>
                      <a:srgbClr val="0B5ED7"/>
                    </a:solidFill>
                    <a:latin typeface="Times New Roman" panose="02020603050405020304" pitchFamily="18" charset="0"/>
                    <a:cs typeface="Times New Roman" panose="02020603050405020304" pitchFamily="18" charset="0"/>
                  </a:rPr>
                  <a:t>Example 18.12</a:t>
                </a:r>
                <a:r>
                  <a:rPr lang="en-US" dirty="0">
                    <a:solidFill>
                      <a:srgbClr val="0B5ED7"/>
                    </a:solidFill>
                    <a:latin typeface="Times New Roman" panose="02020603050405020304" pitchFamily="18" charset="0"/>
                    <a:cs typeface="Times New Roman" panose="02020603050405020304" pitchFamily="18" charset="0"/>
                  </a:rPr>
                  <a:t>, we have</a:t>
                </a:r>
              </a:p>
              <a:p>
                <a:pPr algn="just"/>
                <a:endParaRPr lang="en-US" dirty="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i="1">
                          <a:solidFill>
                            <a:srgbClr val="0B5ED7"/>
                          </a:solidFill>
                          <a:latin typeface="Cambria Math" panose="02040503050406030204" pitchFamily="18" charset="0"/>
                          <a:cs typeface="Times New Roman" panose="02020603050405020304" pitchFamily="18" charset="0"/>
                        </a:rPr>
                        <m:t>𝑉</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i="1">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1 </m:t>
                          </m:r>
                        </m:e>
                      </m:func>
                      <m:r>
                        <a:rPr lang="en-US" i="1">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4 </m:t>
                          </m:r>
                        </m:e>
                      </m:func>
                      <m:r>
                        <a:rPr lang="en-US" i="1">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5 </m:t>
                          </m:r>
                        </m:e>
                      </m:func>
                      <m:r>
                        <a:rPr lang="en-US" i="1">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6 </m:t>
                          </m:r>
                        </m:e>
                      </m:func>
                    </m:oMath>
                  </m:oMathPara>
                </a14:m>
                <a:endParaRPr lang="en-US" i="1" dirty="0">
                  <a:solidFill>
                    <a:srgbClr val="0B5ED7"/>
                  </a:solidFill>
                  <a:latin typeface="Cambria Math"/>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cs typeface="Times New Roman" panose="02020603050405020304" pitchFamily="18" charset="0"/>
                      </a:rPr>
                      <m:t>𝑆</m:t>
                    </m:r>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r>
                      <a:rPr lang="en-US" i="1">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panose="02040503050406030204" pitchFamily="18" charset="0"/>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8 </m:t>
                        </m:r>
                      </m:e>
                    </m:func>
                  </m:oMath>
                </a14:m>
                <a:endParaRPr lang="en-US" dirty="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a:solidFill>
                      <a:srgbClr val="0B5ED7"/>
                    </a:solidFill>
                    <a:cs typeface="Times New Roman" panose="02020603050405020304" pitchFamily="18" charset="0"/>
                  </a:rPr>
                  <a:t>    </a:t>
                </a:r>
                <a14:m>
                  <m:oMath xmlns:m="http://schemas.openxmlformats.org/officeDocument/2006/math">
                    <m:sSub>
                      <m:sSubPr>
                        <m:ctrlPr>
                          <a:rPr lang="en-US" b="1" i="1">
                            <a:solidFill>
                              <a:srgbClr val="0B5ED7"/>
                            </a:solidFill>
                            <a:latin typeface="Cambria Math" panose="02040503050406030204" pitchFamily="18" charset="0"/>
                            <a:cs typeface="Times New Roman" panose="02020603050405020304" pitchFamily="18" charset="0"/>
                          </a:rPr>
                        </m:ctrlPr>
                      </m:sSubPr>
                      <m:e>
                        <m:r>
                          <a:rPr lang="en-US" b="1" i="1">
                            <a:solidFill>
                              <a:srgbClr val="0B5ED7"/>
                            </a:solidFill>
                            <a:latin typeface="Cambria Math" panose="02040503050406030204" pitchFamily="18" charset="0"/>
                            <a:cs typeface="Times New Roman" panose="02020603050405020304" pitchFamily="18" charset="0"/>
                          </a:rPr>
                          <m:t>𝑬</m:t>
                        </m:r>
                      </m:e>
                      <m:sub>
                        <m:r>
                          <a:rPr lang="en-US" b="1" i="1">
                            <a:solidFill>
                              <a:srgbClr val="0B5ED7"/>
                            </a:solidFill>
                            <a:latin typeface="Cambria Math" panose="02040503050406030204" pitchFamily="18" charset="0"/>
                            <a:cs typeface="Times New Roman" panose="02020603050405020304" pitchFamily="18" charset="0"/>
                          </a:rPr>
                          <m:t>𝑨𝒈𝒆</m:t>
                        </m:r>
                      </m:sub>
                    </m:sSub>
                    <m:d>
                      <m:dPr>
                        <m:ctrlPr>
                          <a:rPr lang="en-US" b="1" i="1">
                            <a:solidFill>
                              <a:srgbClr val="0B5ED7"/>
                            </a:solidFill>
                            <a:latin typeface="Cambria Math" panose="02040503050406030204" pitchFamily="18" charset="0"/>
                            <a:cs typeface="Times New Roman" panose="02020603050405020304" pitchFamily="18" charset="0"/>
                          </a:rPr>
                        </m:ctrlPr>
                      </m:dPr>
                      <m:e>
                        <m:r>
                          <a:rPr lang="en-US" b="1" i="1">
                            <a:solidFill>
                              <a:srgbClr val="0B5ED7"/>
                            </a:solidFill>
                            <a:latin typeface="Cambria Math" panose="02040503050406030204" pitchFamily="18" charset="0"/>
                            <a:cs typeface="Times New Roman" panose="02020603050405020304" pitchFamily="18" charset="0"/>
                          </a:rPr>
                          <m:t>𝑶𝑷𝑻𝑯</m:t>
                        </m:r>
                      </m:e>
                    </m:d>
                    <m:r>
                      <a:rPr lang="en-US" b="1" i="1">
                        <a:solidFill>
                          <a:srgbClr val="0B5ED7"/>
                        </a:solidFill>
                        <a:latin typeface="Cambria Math" panose="02040503050406030204" pitchFamily="18" charset="0"/>
                        <a:cs typeface="Times New Roman" panose="02020603050405020304" pitchFamily="18" charset="0"/>
                      </a:rPr>
                      <m:t>=</m:t>
                    </m:r>
                    <m:r>
                      <a:rPr lang="en-US" b="1" i="1">
                        <a:solidFill>
                          <a:srgbClr val="0B5ED7"/>
                        </a:solidFill>
                        <a:latin typeface="Cambria Math" panose="02040503050406030204" pitchFamily="18" charset="0"/>
                        <a:cs typeface="Times New Roman" panose="02020603050405020304" pitchFamily="18" charset="0"/>
                      </a:rPr>
                      <m:t>𝟏</m:t>
                    </m:r>
                    <m:r>
                      <a:rPr lang="en-US" b="1" i="1">
                        <a:solidFill>
                          <a:srgbClr val="0B5ED7"/>
                        </a:solidFill>
                        <a:latin typeface="Cambria Math" panose="02040503050406030204" pitchFamily="18" charset="0"/>
                        <a:cs typeface="Times New Roman" panose="02020603050405020304" pitchFamily="18" charset="0"/>
                      </a:rPr>
                      <m:t>.</m:t>
                    </m:r>
                    <m:r>
                      <a:rPr lang="en-US" b="1" i="1">
                        <a:solidFill>
                          <a:srgbClr val="0B5ED7"/>
                        </a:solidFill>
                        <a:latin typeface="Cambria Math" panose="02040503050406030204" pitchFamily="18" charset="0"/>
                        <a:cs typeface="Times New Roman" panose="02020603050405020304" pitchFamily="18" charset="0"/>
                      </a:rPr>
                      <m:t>𝟐𝟖𝟔𝟕</m:t>
                    </m:r>
                  </m:oMath>
                </a14:m>
                <a:endParaRPr lang="en-US" b="1" i="1"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13306" y="1201272"/>
                <a:ext cx="8844804" cy="5191293"/>
              </a:xfrm>
              <a:prstGeom prst="rect">
                <a:avLst/>
              </a:prstGeom>
              <a:blipFill>
                <a:blip r:embed="rId2"/>
                <a:stretch>
                  <a:fillRect l="-1435" t="-3178" r="-717"/>
                </a:stretch>
              </a:blipFill>
            </p:spPr>
            <p:txBody>
              <a:bodyPr/>
              <a:lstStyle/>
              <a:p>
                <a:r>
                  <a:rPr lang="en-US">
                    <a:noFill/>
                  </a:rPr>
                  <a:t> </a:t>
                </a:r>
              </a:p>
            </p:txBody>
          </p:sp>
        </mc:Fallback>
      </mc:AlternateContent>
    </p:spTree>
    <p:extLst>
      <p:ext uri="{BB962C8B-B14F-4D97-AF65-F5344CB8AC3E}">
        <p14:creationId xmlns:p14="http://schemas.microsoft.com/office/powerpoint/2010/main" val="2555476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039203" y="259492"/>
            <a:ext cx="8425339" cy="741406"/>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2039202"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The Information gain metric used in ID3 </a:t>
                </a:r>
                <a:r>
                  <a:rPr lang="en-US" sz="2000" dirty="0">
                    <a:solidFill>
                      <a:srgbClr val="0B5ED7"/>
                    </a:solidFill>
                    <a:latin typeface="Times New Roman" panose="02020603050405020304" pitchFamily="18" charset="0"/>
                    <a:cs typeface="Times New Roman" panose="02020603050405020304" pitchFamily="18" charset="0"/>
                  </a:rPr>
                  <a:t>always should be positive or zero</a:t>
                </a:r>
                <a:r>
                  <a:rPr lang="en-US" sz="2000" dirty="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a:latin typeface="Cambria Math" panose="02040503050406030204" pitchFamily="18" charset="0"/>
                        <a:cs typeface="Times New Roman" panose="02020603050405020304" pitchFamily="18" charset="0"/>
                      </a:rPr>
                      <m:t>𝑘</m:t>
                    </m:r>
                  </m:oMath>
                </a14:m>
                <a:r>
                  <a:rPr lang="en-US" sz="2000" dirty="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a:latin typeface="Cambria Math" panose="02040503050406030204" pitchFamily="18" charset="0"/>
                            <a:cs typeface="Times New Roman" panose="02020603050405020304" pitchFamily="18" charset="0"/>
                          </a:rPr>
                        </m:ctrlPr>
                      </m:funcPr>
                      <m:fName>
                        <m:sSub>
                          <m:sSubPr>
                            <m:ctrlPr>
                              <a:rPr lang="en-US" sz="2000" i="1">
                                <a:latin typeface="Cambria Math" panose="02040503050406030204" pitchFamily="18" charset="0"/>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r>
                          <a:rPr lang="en-US" sz="2000" i="1">
                            <a:latin typeface="Cambria Math" panose="02040503050406030204" pitchFamily="18" charset="0"/>
                            <a:cs typeface="Times New Roman" panose="02020603050405020304" pitchFamily="18" charset="0"/>
                          </a:rPr>
                          <m:t>𝑘</m:t>
                        </m:r>
                      </m:e>
                    </m:func>
                  </m:oMath>
                </a14:m>
                <a:r>
                  <a:rPr lang="en-US" sz="2000" dirty="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039202" y="1652448"/>
                <a:ext cx="8089750" cy="3447098"/>
              </a:xfrm>
              <a:prstGeom prst="rect">
                <a:avLst/>
              </a:prstGeom>
              <a:blipFill>
                <a:blip r:embed="rId2"/>
                <a:stretch>
                  <a:fillRect l="-1567" t="-4396" r="-627"/>
                </a:stretch>
              </a:blipFill>
            </p:spPr>
            <p:txBody>
              <a:bodyPr/>
              <a:lstStyle/>
              <a:p>
                <a:r>
                  <a:rPr lang="en-US">
                    <a:noFill/>
                  </a:rPr>
                  <a:t> </a:t>
                </a:r>
              </a:p>
            </p:txBody>
          </p:sp>
        </mc:Fallback>
      </mc:AlternateContent>
    </p:spTree>
    <p:extLst>
      <p:ext uri="{BB962C8B-B14F-4D97-AF65-F5344CB8AC3E}">
        <p14:creationId xmlns:p14="http://schemas.microsoft.com/office/powerpoint/2010/main" val="607706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876174"/>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793094" y="1606750"/>
            <a:ext cx="8501751" cy="4389120"/>
          </a:xfrm>
        </p:spPr>
        <p:txBody>
          <a:bodyPr>
            <a:noAutofit/>
          </a:bodyPr>
          <a:lstStyle/>
          <a:p>
            <a:r>
              <a:rPr lang="en-US" sz="2000" dirty="0">
                <a:cs typeface="Times New Roman" pitchFamily="18" charset="0"/>
              </a:rPr>
              <a:t>Decision tree helps us to classify data.</a:t>
            </a:r>
          </a:p>
          <a:p>
            <a:pPr lvl="8"/>
            <a:endParaRPr lang="en-US" sz="800" dirty="0">
              <a:cs typeface="Times New Roman" pitchFamily="18" charset="0"/>
            </a:endParaRPr>
          </a:p>
          <a:p>
            <a:pPr lvl="1"/>
            <a:r>
              <a:rPr lang="en-US" sz="1800" dirty="0">
                <a:cs typeface="Times New Roman" pitchFamily="18" charset="0"/>
              </a:rPr>
              <a:t>Internal nodes are some attribute</a:t>
            </a:r>
          </a:p>
          <a:p>
            <a:pPr lvl="8"/>
            <a:endParaRPr lang="en-US" sz="800" dirty="0">
              <a:cs typeface="Times New Roman" pitchFamily="18" charset="0"/>
            </a:endParaRPr>
          </a:p>
          <a:p>
            <a:pPr lvl="1"/>
            <a:r>
              <a:rPr lang="en-US" sz="1800" dirty="0">
                <a:cs typeface="Times New Roman" pitchFamily="18" charset="0"/>
              </a:rPr>
              <a:t>Edges are the values of attributes</a:t>
            </a:r>
          </a:p>
          <a:p>
            <a:pPr lvl="8"/>
            <a:endParaRPr lang="en-US" sz="800" dirty="0">
              <a:cs typeface="Times New Roman" pitchFamily="18" charset="0"/>
            </a:endParaRPr>
          </a:p>
          <a:p>
            <a:pPr lvl="1"/>
            <a:r>
              <a:rPr lang="en-US" sz="1800" dirty="0">
                <a:cs typeface="Times New Roman" pitchFamily="18" charset="0"/>
              </a:rPr>
              <a:t>External nodes are the outcome of classification</a:t>
            </a:r>
          </a:p>
          <a:p>
            <a:endParaRPr lang="en-US" sz="2000" dirty="0">
              <a:cs typeface="Times New Roman" pitchFamily="18" charset="0"/>
            </a:endParaRPr>
          </a:p>
          <a:p>
            <a:r>
              <a:rPr lang="en-US" sz="2000" dirty="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950" y="1815310"/>
            <a:ext cx="3718355" cy="145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60FECFCD-278F-054B-9EE1-0BCB6884FF10}"/>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824626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1883349" y="129857"/>
            <a:ext cx="8425339" cy="567731"/>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2" name="TextBox 1"/>
          <p:cNvSpPr txBox="1"/>
          <p:nvPr/>
        </p:nvSpPr>
        <p:spPr>
          <a:xfrm>
            <a:off x="1681156"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a:solidFill>
                  <a:srgbClr val="0B5ED7"/>
                </a:solidFill>
                <a:latin typeface="Times New Roman" panose="02020603050405020304" pitchFamily="18" charset="0"/>
                <a:cs typeface="Times New Roman" panose="02020603050405020304" pitchFamily="18" charset="0"/>
              </a:rPr>
              <a:t>Example 8.14: Limiting values of Information gain</a:t>
            </a:r>
          </a:p>
          <a:p>
            <a:pPr algn="just"/>
            <a:endParaRPr lang="en-US"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Consider a training set shown below. </a:t>
            </a:r>
          </a:p>
          <a:p>
            <a:pPr algn="just"/>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Data set </a:t>
            </a:r>
            <a:r>
              <a:rPr lang="en-US" sz="12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Table A </a:t>
            </a:r>
            <a:r>
              <a:rPr lang="en-US" sz="12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X                 </a:t>
            </a:r>
            <a:r>
              <a:rPr lang="en-US" sz="1400" i="1" dirty="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Y</a:t>
            </a:r>
          </a:p>
        </p:txBody>
      </p:sp>
      <p:graphicFrame>
        <p:nvGraphicFramePr>
          <p:cNvPr id="3" name="Table 2"/>
          <p:cNvGraphicFramePr>
            <a:graphicFrameLocks noGrp="1"/>
          </p:cNvGraphicFramePr>
          <p:nvPr/>
        </p:nvGraphicFramePr>
        <p:xfrm>
          <a:off x="1681137" y="2571790"/>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val="1950704367"/>
                    </a:ext>
                  </a:extLst>
                </a:gridCol>
                <a:gridCol w="728117">
                  <a:extLst>
                    <a:ext uri="{9D8B030D-6E8A-4147-A177-3AD203B41FA5}">
                      <a16:colId xmlns:a16="http://schemas.microsoft.com/office/drawing/2014/main" val="3367794511"/>
                    </a:ext>
                  </a:extLst>
                </a:gridCol>
                <a:gridCol w="728117">
                  <a:extLst>
                    <a:ext uri="{9D8B030D-6E8A-4147-A177-3AD203B41FA5}">
                      <a16:colId xmlns:a16="http://schemas.microsoft.com/office/drawing/2014/main" val="3534111394"/>
                    </a:ext>
                  </a:extLst>
                </a:gridCol>
              </a:tblGrid>
              <a:tr h="349428">
                <a:tc>
                  <a:txBody>
                    <a:bodyPr/>
                    <a:lstStyle/>
                    <a:p>
                      <a:pPr algn="ctr"/>
                      <a:r>
                        <a:rPr lang="en-US" dirty="0">
                          <a:latin typeface="Cambria Math" panose="02040503050406030204" pitchFamily="18" charset="0"/>
                          <a:ea typeface="Cambria Math" panose="02040503050406030204" pitchFamily="18" charset="0"/>
                        </a:rPr>
                        <a:t>X</a:t>
                      </a:r>
                    </a:p>
                  </a:txBody>
                  <a:tcPr anchor="ctr"/>
                </a:tc>
                <a:tc>
                  <a:txBody>
                    <a:bodyPr/>
                    <a:lstStyle/>
                    <a:p>
                      <a:pPr algn="ctr"/>
                      <a:r>
                        <a:rPr lang="en-US" dirty="0">
                          <a:latin typeface="Cambria Math" panose="02040503050406030204" pitchFamily="18" charset="0"/>
                          <a:ea typeface="Cambria Math" panose="02040503050406030204" pitchFamily="18" charset="0"/>
                        </a:rPr>
                        <a:t>Y</a:t>
                      </a:r>
                    </a:p>
                  </a:txBody>
                  <a:tcPr anchor="ctr"/>
                </a:tc>
                <a:tc>
                  <a:txBody>
                    <a:bodyPr/>
                    <a:lstStyle/>
                    <a:p>
                      <a:pPr algn="ctr"/>
                      <a:r>
                        <a:rPr lang="en-US" dirty="0">
                          <a:latin typeface="Cambria Math" panose="02040503050406030204" pitchFamily="18" charset="0"/>
                          <a:ea typeface="Cambria Math" panose="02040503050406030204" pitchFamily="18" charset="0"/>
                        </a:rPr>
                        <a:t>Class</a:t>
                      </a:r>
                    </a:p>
                  </a:txBody>
                  <a:tcPr anchor="ctr"/>
                </a:tc>
                <a:extLst>
                  <a:ext uri="{0D108BD9-81ED-4DB2-BD59-A6C34878D82A}">
                    <a16:rowId xmlns:a16="http://schemas.microsoft.com/office/drawing/2014/main" val="3713407029"/>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1431849247"/>
                  </a:ext>
                </a:extLst>
              </a:tr>
              <a:tr h="349428">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837923682"/>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22838597"/>
                  </a:ext>
                </a:extLst>
              </a:tr>
              <a:tr h="349428">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4165954361"/>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001190578"/>
                  </a:ext>
                </a:extLst>
              </a:tr>
              <a:tr h="349428">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88983412"/>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A</a:t>
                      </a:r>
                    </a:p>
                  </a:txBody>
                  <a:tcPr anchor="ctr"/>
                </a:tc>
                <a:extLst>
                  <a:ext uri="{0D108BD9-81ED-4DB2-BD59-A6C34878D82A}">
                    <a16:rowId xmlns:a16="http://schemas.microsoft.com/office/drawing/2014/main" val="3814451916"/>
                  </a:ext>
                </a:extLst>
              </a:tr>
              <a:tr h="349428">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B</a:t>
                      </a:r>
                    </a:p>
                  </a:txBody>
                  <a:tcPr anchor="ctr"/>
                </a:tc>
                <a:extLst>
                  <a:ext uri="{0D108BD9-81ED-4DB2-BD59-A6C34878D82A}">
                    <a16:rowId xmlns:a16="http://schemas.microsoft.com/office/drawing/2014/main" val="120921972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nvGraphicFramePr>
            <p:xfrm>
              <a:off x="5197132"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Choice>
        <mc:Fallback xmlns="">
          <p:graphicFrame>
            <p:nvGraphicFramePr>
              <p:cNvPr id="6" name="Table 5"/>
              <p:cNvGraphicFramePr>
                <a:graphicFrameLocks noGrp="1"/>
              </p:cNvGraphicFramePr>
              <p:nvPr>
                <p:extLst/>
              </p:nvPr>
            </p:nvGraphicFramePr>
            <p:xfrm>
              <a:off x="5197132"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val="1993423163"/>
                        </a:ext>
                      </a:extLst>
                    </a:gridCol>
                    <a:gridCol w="456578">
                      <a:extLst>
                        <a:ext uri="{9D8B030D-6E8A-4147-A177-3AD203B41FA5}">
                          <a16:colId xmlns:a16="http://schemas.microsoft.com/office/drawing/2014/main" val="3442283251"/>
                        </a:ext>
                      </a:extLst>
                    </a:gridCol>
                    <a:gridCol w="611232">
                      <a:extLst>
                        <a:ext uri="{9D8B030D-6E8A-4147-A177-3AD203B41FA5}">
                          <a16:colId xmlns:a16="http://schemas.microsoft.com/office/drawing/2014/main" val="1487910264"/>
                        </a:ext>
                      </a:extLst>
                    </a:gridCol>
                    <a:gridCol w="611232">
                      <a:extLst>
                        <a:ext uri="{9D8B030D-6E8A-4147-A177-3AD203B41FA5}">
                          <a16:colId xmlns:a16="http://schemas.microsoft.com/office/drawing/2014/main" val="128257599"/>
                        </a:ext>
                      </a:extLst>
                    </a:gridCol>
                    <a:gridCol w="611232">
                      <a:extLst>
                        <a:ext uri="{9D8B030D-6E8A-4147-A177-3AD203B41FA5}">
                          <a16:colId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3</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2000092642"/>
                      </a:ext>
                    </a:extLst>
                  </a:tr>
                  <a:tr h="378229">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1335676272"/>
                      </a:ext>
                    </a:extLst>
                  </a:tr>
                  <a:tr h="378229">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extLst>
                      <a:ext uri="{0D108BD9-81ED-4DB2-BD59-A6C34878D82A}">
                        <a16:rowId xmlns:a16="http://schemas.microsoft.com/office/drawing/2014/main" val="2021278872"/>
                      </a:ext>
                    </a:extLst>
                  </a:tr>
                  <a:tr h="378229">
                    <a:tc>
                      <a:txBody>
                        <a:bodyPr/>
                        <a:lstStyle/>
                        <a:p>
                          <a:endParaRPr lang="en-US"/>
                        </a:p>
                      </a:txBody>
                      <a:tcPr anchor="ctr">
                        <a:blipFill>
                          <a:blip r:embed="rId2"/>
                          <a:stretch>
                            <a:fillRect l="-1667" t="-303333" r="-305000" b="-23333"/>
                          </a:stretch>
                        </a:blipFill>
                      </a:tcP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82787087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5240145"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13708">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13708">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Choice>
        <mc:Fallback xmlns="">
          <p:graphicFrame>
            <p:nvGraphicFramePr>
              <p:cNvPr id="7" name="Table 6"/>
              <p:cNvGraphicFramePr>
                <a:graphicFrameLocks noGrp="1"/>
              </p:cNvGraphicFramePr>
              <p:nvPr>
                <p:extLst/>
              </p:nvPr>
            </p:nvGraphicFramePr>
            <p:xfrm>
              <a:off x="5240145"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val="2288549329"/>
                        </a:ext>
                      </a:extLst>
                    </a:gridCol>
                    <a:gridCol w="1018720">
                      <a:extLst>
                        <a:ext uri="{9D8B030D-6E8A-4147-A177-3AD203B41FA5}">
                          <a16:colId xmlns:a16="http://schemas.microsoft.com/office/drawing/2014/main" val="3528512454"/>
                        </a:ext>
                      </a:extLst>
                    </a:gridCol>
                    <a:gridCol w="1018720">
                      <a:extLst>
                        <a:ext uri="{9D8B030D-6E8A-4147-A177-3AD203B41FA5}">
                          <a16:colId xmlns:a16="http://schemas.microsoft.com/office/drawing/2014/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a:latin typeface="Cambria Math" panose="02040503050406030204" pitchFamily="18" charset="0"/>
                              <a:ea typeface="Cambria Math" panose="02040503050406030204" pitchFamily="18" charset="0"/>
                            </a:rPr>
                            <a:t>1</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2477162766"/>
                      </a:ext>
                    </a:extLst>
                  </a:tr>
                  <a:tr h="365760">
                    <a:tc>
                      <a:txBody>
                        <a:bodyPr/>
                        <a:lstStyle/>
                        <a:p>
                          <a:pPr algn="ctr"/>
                          <a:r>
                            <a:rPr lang="en-US" dirty="0">
                              <a:latin typeface="Cambria Math" panose="02040503050406030204" pitchFamily="18" charset="0"/>
                              <a:ea typeface="Cambria Math" panose="02040503050406030204" pitchFamily="18" charset="0"/>
                            </a:rPr>
                            <a:t>A</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9503159"/>
                      </a:ext>
                    </a:extLst>
                  </a:tr>
                  <a:tr h="365760">
                    <a:tc>
                      <a:txBody>
                        <a:bodyPr/>
                        <a:lstStyle/>
                        <a:p>
                          <a:pPr algn="ctr"/>
                          <a:r>
                            <a:rPr lang="en-US" dirty="0">
                              <a:latin typeface="Cambria Math" panose="02040503050406030204" pitchFamily="18" charset="0"/>
                              <a:ea typeface="Cambria Math" panose="02040503050406030204" pitchFamily="18" charset="0"/>
                            </a:rPr>
                            <a:t>B</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tc>
                      <a:txBody>
                        <a:bodyPr/>
                        <a:lstStyle/>
                        <a:p>
                          <a:pPr algn="ctr"/>
                          <a:r>
                            <a:rPr lang="en-US" dirty="0">
                              <a:latin typeface="Cambria Math" panose="02040503050406030204" pitchFamily="18" charset="0"/>
                              <a:ea typeface="Cambria Math" panose="02040503050406030204" pitchFamily="18" charset="0"/>
                            </a:rPr>
                            <a:t>2</a:t>
                          </a:r>
                        </a:p>
                      </a:txBody>
                      <a:tcPr anchor="ctr"/>
                    </a:tc>
                    <a:extLst>
                      <a:ext uri="{0D108BD9-81ED-4DB2-BD59-A6C34878D82A}">
                        <a16:rowId xmlns:a16="http://schemas.microsoft.com/office/drawing/2014/main" val="3406964948"/>
                      </a:ext>
                    </a:extLst>
                  </a:tr>
                  <a:tr h="365760">
                    <a:tc>
                      <a:txBody>
                        <a:bodyPr/>
                        <a:lstStyle/>
                        <a:p>
                          <a:endParaRPr lang="en-US"/>
                        </a:p>
                      </a:txBody>
                      <a:tcPr anchor="ctr">
                        <a:blipFill>
                          <a:blip r:embed="rId3"/>
                          <a:stretch>
                            <a:fillRect l="-1235" t="-310345" r="-200000" b="-24138"/>
                          </a:stretch>
                        </a:blipFill>
                      </a:tcPr>
                    </a:tc>
                    <a:tc>
                      <a:txBody>
                        <a:bodyPr/>
                        <a:lstStyle/>
                        <a:p>
                          <a:pPr algn="ctr"/>
                          <a:r>
                            <a:rPr lang="en-US" dirty="0">
                              <a:latin typeface="Cambria Math" panose="02040503050406030204" pitchFamily="18" charset="0"/>
                              <a:ea typeface="Cambria Math" panose="02040503050406030204" pitchFamily="18" charset="0"/>
                            </a:rPr>
                            <a:t>4</a:t>
                          </a:r>
                        </a:p>
                      </a:txBody>
                      <a:tcPr anchor="ctr"/>
                    </a:tc>
                    <a:tc>
                      <a:txBody>
                        <a:bodyPr/>
                        <a:lstStyle/>
                        <a:p>
                          <a:pPr algn="ctr"/>
                          <a:r>
                            <a:rPr lang="en-US" dirty="0">
                              <a:latin typeface="Cambria Math" panose="02040503050406030204" pitchFamily="18" charset="0"/>
                              <a:ea typeface="Cambria Math" panose="02040503050406030204" pitchFamily="18" charset="0"/>
                            </a:rPr>
                            <a:t>4</a:t>
                          </a:r>
                        </a:p>
                      </a:txBody>
                      <a:tcPr anchor="ctr"/>
                    </a:tc>
                    <a:extLst>
                      <a:ext uri="{0D108BD9-81ED-4DB2-BD59-A6C34878D82A}">
                        <a16:rowId xmlns:a16="http://schemas.microsoft.com/office/drawing/2014/main" val="3849445673"/>
                      </a:ext>
                    </a:extLst>
                  </a:tr>
                </a:tbl>
              </a:graphicData>
            </a:graphic>
          </p:graphicFrame>
        </mc:Fallback>
      </mc:AlternateContent>
      <p:sp>
        <p:nvSpPr>
          <p:cNvPr id="8" name="Rectangle 7"/>
          <p:cNvSpPr/>
          <p:nvPr/>
        </p:nvSpPr>
        <p:spPr>
          <a:xfrm>
            <a:off x="8316749"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X</a:t>
            </a:r>
          </a:p>
        </p:txBody>
      </p:sp>
      <p:sp>
        <p:nvSpPr>
          <p:cNvPr id="10" name="Rectangle 9"/>
          <p:cNvSpPr/>
          <p:nvPr/>
        </p:nvSpPr>
        <p:spPr>
          <a:xfrm>
            <a:off x="8325434"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table of Y</a:t>
            </a:r>
          </a:p>
        </p:txBody>
      </p:sp>
      <p:sp>
        <p:nvSpPr>
          <p:cNvPr id="11" name="Rectangle 10"/>
          <p:cNvSpPr/>
          <p:nvPr/>
        </p:nvSpPr>
        <p:spPr>
          <a:xfrm>
            <a:off x="6511191"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7592648" y="4278635"/>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Y</a:t>
            </a:r>
            <a:endParaRPr lang="en-IN" sz="1400" dirty="0"/>
          </a:p>
        </p:txBody>
      </p:sp>
    </p:spTree>
    <p:extLst>
      <p:ext uri="{BB962C8B-B14F-4D97-AF65-F5344CB8AC3E}">
        <p14:creationId xmlns:p14="http://schemas.microsoft.com/office/powerpoint/2010/main" val="4218492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2015583" y="189411"/>
            <a:ext cx="8425339" cy="811795"/>
          </a:xfrm>
        </p:spPr>
        <p:txBody>
          <a:bodyPr>
            <a:noAutofit/>
          </a:bodyPr>
          <a:lstStyle/>
          <a:p>
            <a:r>
              <a:rPr lang="en-US" sz="2800" dirty="0">
                <a:solidFill>
                  <a:srgbClr val="A50021"/>
                </a:solidFill>
                <a:latin typeface="Times New Roman" pitchFamily="18" charset="0"/>
                <a:cs typeface="Times New Roman" pitchFamily="18" charset="0"/>
              </a:rPr>
              <a:t>Limiting values of Information Gain</a:t>
            </a: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834853" y="1033674"/>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i="1">
                        <a:solidFill>
                          <a:srgbClr val="0B5ED7"/>
                        </a:solidFill>
                        <a:latin typeface="Cambria Math"/>
                        <a:cs typeface="Times New Roman" panose="02020603050405020304" pitchFamily="18" charset="0"/>
                      </a:rPr>
                      <m:t>                                 </m:t>
                    </m:r>
                    <m:r>
                      <a:rPr lang="en-US" sz="2000" i="1">
                        <a:solidFill>
                          <a:srgbClr val="0B5ED7"/>
                        </a:solidFill>
                        <a:latin typeface="Cambria Math" panose="02040503050406030204" pitchFamily="18" charset="0"/>
                        <a:cs typeface="Times New Roman" panose="02020603050405020304" pitchFamily="18" charset="0"/>
                      </a:rPr>
                      <m:t>𝐸</m:t>
                    </m:r>
                    <m:r>
                      <a:rPr lang="en-US" sz="2000" i="1">
                        <a:solidFill>
                          <a:srgbClr val="0B5ED7"/>
                        </a:solidFill>
                        <a:latin typeface="Cambria Math" panose="02040503050406030204" pitchFamily="18" charset="0"/>
                        <a:cs typeface="Times New Roman" panose="02020603050405020304" pitchFamily="18" charset="0"/>
                      </a:rPr>
                      <m:t>=−</m:t>
                    </m:r>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r>
                          <a:rPr lang="en-US" sz="2000" i="1">
                            <a:solidFill>
                              <a:srgbClr val="0B5ED7"/>
                            </a:solidFill>
                            <a:latin typeface="Cambria Math" panose="02040503050406030204" pitchFamily="18" charset="0"/>
                            <a:cs typeface="Times New Roman" panose="02020603050405020304" pitchFamily="18" charset="0"/>
                          </a:rPr>
                          <m:t>−</m:t>
                        </m:r>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f>
                              <m:fPr>
                                <m:ctrlPr>
                                  <a:rPr lang="en-US" sz="2000" i="1">
                                    <a:solidFill>
                                      <a:srgbClr val="0B5ED7"/>
                                    </a:solidFill>
                                    <a:latin typeface="Cambria Math" panose="02040503050406030204" pitchFamily="18" charset="0"/>
                                    <a:cs typeface="Times New Roman" panose="02020603050405020304" pitchFamily="18" charset="0"/>
                                  </a:rPr>
                                </m:ctrlPr>
                              </m:fPr>
                              <m:num>
                                <m:r>
                                  <a:rPr lang="en-US" sz="2000" i="1">
                                    <a:solidFill>
                                      <a:srgbClr val="0B5ED7"/>
                                    </a:solidFill>
                                    <a:latin typeface="Cambria Math" panose="02040503050406030204" pitchFamily="18" charset="0"/>
                                    <a:cs typeface="Times New Roman" panose="02020603050405020304" pitchFamily="18" charset="0"/>
                                  </a:rPr>
                                  <m:t>1</m:t>
                                </m:r>
                              </m:num>
                              <m:den>
                                <m:r>
                                  <a:rPr lang="en-US" sz="2000" i="1">
                                    <a:solidFill>
                                      <a:srgbClr val="0B5ED7"/>
                                    </a:solidFill>
                                    <a:latin typeface="Cambria Math" panose="02040503050406030204" pitchFamily="18" charset="0"/>
                                    <a:cs typeface="Times New Roman" panose="02020603050405020304" pitchFamily="18" charset="0"/>
                                  </a:rPr>
                                  <m:t>2</m:t>
                                </m:r>
                              </m:den>
                            </m:f>
                          </m:e>
                        </m:func>
                      </m:e>
                    </m:func>
                    <m:r>
                      <a:rPr lang="en-US" sz="2000" i="1">
                        <a:solidFill>
                          <a:srgbClr val="0B5ED7"/>
                        </a:solidFill>
                        <a:latin typeface="Cambria Math" panose="02040503050406030204" pitchFamily="18" charset="0"/>
                        <a:cs typeface="Times New Roman" panose="02020603050405020304" pitchFamily="18" charset="0"/>
                      </a:rPr>
                      <m:t>=</m:t>
                    </m:r>
                    <m:func>
                      <m:funcPr>
                        <m:ctrlPr>
                          <a:rPr lang="en-US" sz="2000" i="1">
                            <a:solidFill>
                              <a:srgbClr val="0B5ED7"/>
                            </a:solidFill>
                            <a:latin typeface="Cambria Math" panose="02040503050406030204" pitchFamily="18" charset="0"/>
                            <a:cs typeface="Times New Roman" panose="02020603050405020304" pitchFamily="18" charset="0"/>
                          </a:rPr>
                        </m:ctrlPr>
                      </m:funcPr>
                      <m:fName>
                        <m:r>
                          <m:rPr>
                            <m:sty m:val="p"/>
                          </m:rPr>
                          <a:rPr lang="en-US" sz="2000">
                            <a:solidFill>
                              <a:srgbClr val="0B5ED7"/>
                            </a:solidFill>
                            <a:latin typeface="Cambria Math" panose="02040503050406030204" pitchFamily="18" charset="0"/>
                            <a:cs typeface="Times New Roman" panose="02020603050405020304" pitchFamily="18" charset="0"/>
                          </a:rPr>
                          <m:t>log</m:t>
                        </m:r>
                      </m:fName>
                      <m:e>
                        <m:r>
                          <a:rPr lang="en-US" sz="2000" i="1">
                            <a:solidFill>
                              <a:srgbClr val="0B5ED7"/>
                            </a:solidFill>
                            <a:latin typeface="Cambria Math" panose="02040503050406030204" pitchFamily="18" charset="0"/>
                            <a:cs typeface="Times New Roman" panose="02020603050405020304" pitchFamily="18" charset="0"/>
                          </a:rPr>
                          <m:t>2</m:t>
                        </m:r>
                      </m:e>
                    </m:func>
                    <m:r>
                      <a:rPr lang="en-US" sz="2000" i="1">
                        <a:solidFill>
                          <a:srgbClr val="0B5ED7"/>
                        </a:solidFill>
                        <a:latin typeface="Cambria Math" panose="02040503050406030204" pitchFamily="18" charset="0"/>
                        <a:cs typeface="Times New Roman" panose="02020603050405020304" pitchFamily="18" charset="0"/>
                      </a:rPr>
                      <m:t>=1</m:t>
                    </m:r>
                  </m:oMath>
                </a14:m>
                <a:r>
                  <a:rPr lang="en-US" sz="2000" dirty="0">
                    <a:solidFill>
                      <a:srgbClr val="0B5ED7"/>
                    </a:solidFill>
                    <a:latin typeface="Times New Roman" panose="02020603050405020304" pitchFamily="18" charset="0"/>
                    <a:cs typeface="Times New Roman" panose="02020603050405020304" pitchFamily="18" charset="0"/>
                  </a:rPr>
                  <a:t>  (</a:t>
                </a:r>
                <a:r>
                  <a:rPr lang="en-US" sz="2000" dirty="0">
                    <a:solidFill>
                      <a:srgbClr val="CC3300"/>
                    </a:solidFill>
                    <a:latin typeface="Times New Roman" panose="02020603050405020304" pitchFamily="18" charset="0"/>
                    <a:cs typeface="Times New Roman" panose="02020603050405020304" pitchFamily="18" charset="0"/>
                  </a:rPr>
                  <a:t>The maximum entropy</a:t>
                </a:r>
                <a:r>
                  <a:rPr lang="en-US" sz="2000" dirty="0">
                    <a:solidFill>
                      <a:srgbClr val="0B5ED7"/>
                    </a:solidFill>
                    <a:latin typeface="Times New Roman" panose="02020603050405020304" pitchFamily="18" charset="0"/>
                    <a:cs typeface="Times New Roman" panose="02020603050405020304" pitchFamily="18" charset="0"/>
                  </a:rPr>
                  <a:t>).</a:t>
                </a: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a:solidFill>
                      <a:srgbClr val="0B5ED7"/>
                    </a:solidFill>
                    <a:latin typeface="Times New Roman" panose="02020603050405020304" pitchFamily="18" charset="0"/>
                    <a:cs typeface="Times New Roman" panose="02020603050405020304" pitchFamily="18" charset="0"/>
                  </a:rPr>
                  <a:t>X</a:t>
                </a:r>
                <a:r>
                  <a:rPr lang="en-US" sz="2000" dirty="0">
                    <a:solidFill>
                      <a:srgbClr val="0B5ED7"/>
                    </a:solidFill>
                    <a:latin typeface="Times New Roman" panose="02020603050405020304" pitchFamily="18" charset="0"/>
                    <a:cs typeface="Times New Roman" panose="02020603050405020304" pitchFamily="18" charset="0"/>
                  </a:rPr>
                  <a:t> as well as </a:t>
                </a:r>
                <a:r>
                  <a:rPr lang="en-US" sz="2000" i="1" dirty="0">
                    <a:solidFill>
                      <a:srgbClr val="0B5ED7"/>
                    </a:solidFill>
                    <a:latin typeface="Times New Roman" panose="02020603050405020304" pitchFamily="18" charset="0"/>
                    <a:cs typeface="Times New Roman" panose="02020603050405020304" pitchFamily="18" charset="0"/>
                  </a:rPr>
                  <a:t>Y</a:t>
                </a:r>
                <a:r>
                  <a:rPr lang="en-US" sz="2000" dirty="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34853" y="1033674"/>
                <a:ext cx="8390965" cy="5205143"/>
              </a:xfrm>
              <a:prstGeom prst="rect">
                <a:avLst/>
              </a:prstGeom>
              <a:blipFill>
                <a:blip r:embed="rId2"/>
                <a:stretch>
                  <a:fillRect l="-1513" t="-2920" r="-756" b="-1217"/>
                </a:stretch>
              </a:blipFill>
            </p:spPr>
            <p:txBody>
              <a:bodyPr/>
              <a:lstStyle/>
              <a:p>
                <a:r>
                  <a:rPr lang="en-US">
                    <a:noFill/>
                  </a:rPr>
                  <a:t> </a:t>
                </a:r>
              </a:p>
            </p:txBody>
          </p:sp>
        </mc:Fallback>
      </mc:AlternateContent>
    </p:spTree>
    <p:extLst>
      <p:ext uri="{BB962C8B-B14F-4D97-AF65-F5344CB8AC3E}">
        <p14:creationId xmlns:p14="http://schemas.microsoft.com/office/powerpoint/2010/main" val="3867369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392" y="124461"/>
            <a:ext cx="8425339" cy="114300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
        <p:nvSpPr>
          <p:cNvPr id="7" name="Content Placeholder 4"/>
          <p:cNvSpPr txBox="1">
            <a:spLocks/>
          </p:cNvSpPr>
          <p:nvPr/>
        </p:nvSpPr>
        <p:spPr>
          <a:xfrm>
            <a:off x="1626036"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a:buClr>
                <a:srgbClr val="0BD0D9"/>
              </a:buClr>
            </a:pPr>
            <a:endParaRPr lang="en-US" dirty="0">
              <a:solidFill>
                <a:prstClr val="black"/>
              </a:solidFill>
            </a:endParaRPr>
          </a:p>
          <a:p>
            <a:pPr marL="393192" lvl="1" indent="0">
              <a:buClr>
                <a:srgbClr val="0BD0D9"/>
              </a:buClr>
              <a:buNone/>
            </a:pPr>
            <a:r>
              <a:rPr lang="en-IN" dirty="0">
                <a:solidFill>
                  <a:srgbClr val="073C8B"/>
                </a:solidFill>
              </a:rPr>
              <a:t>Data Mining: Concepts and Techniques, (3</a:t>
            </a:r>
            <a:r>
              <a:rPr lang="en-IN" baseline="30000" dirty="0">
                <a:solidFill>
                  <a:srgbClr val="073C8B"/>
                </a:solidFill>
              </a:rPr>
              <a:t>rd</a:t>
            </a:r>
            <a:r>
              <a:rPr lang="en-IN" dirty="0">
                <a:solidFill>
                  <a:srgbClr val="073C8B"/>
                </a:solidFill>
              </a:rPr>
              <a:t> </a:t>
            </a:r>
            <a:r>
              <a:rPr lang="en-IN" dirty="0" err="1">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 </a:t>
            </a:r>
            <a:r>
              <a:rPr lang="en-IN" dirty="0" err="1">
                <a:solidFill>
                  <a:srgbClr val="073C8B"/>
                </a:solidFill>
              </a:rPr>
              <a:t>Micheline</a:t>
            </a:r>
            <a:r>
              <a:rPr lang="en-IN" dirty="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Mining, Pang-</a:t>
            </a:r>
            <a:r>
              <a:rPr lang="en-US" dirty="0" err="1">
                <a:solidFill>
                  <a:srgbClr val="073C8B"/>
                </a:solidFill>
              </a:rPr>
              <a:t>Ning</a:t>
            </a:r>
            <a:r>
              <a:rPr lang="en-US" dirty="0">
                <a:solidFill>
                  <a:srgbClr val="073C8B"/>
                </a:solidFill>
              </a:rPr>
              <a:t> Tan,  Michael Steinbach, and </a:t>
            </a:r>
            <a:r>
              <a:rPr lang="en-US" dirty="0" err="1">
                <a:solidFill>
                  <a:srgbClr val="073C8B"/>
                </a:solidFill>
              </a:rPr>
              <a:t>Vipin</a:t>
            </a:r>
            <a:r>
              <a:rPr lang="en-US" dirty="0">
                <a:solidFill>
                  <a:srgbClr val="073C8B"/>
                </a:solidFill>
              </a:rPr>
              <a:t> Kumar,  Addison-Wesley, 2014</a:t>
            </a:r>
          </a:p>
          <a:p>
            <a:pPr marL="0" indent="0">
              <a:buClr>
                <a:srgbClr val="0BD0D9"/>
              </a:buClr>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val="3370208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3941" y="2420888"/>
            <a:ext cx="8425339" cy="936104"/>
          </a:xfrm>
        </p:spPr>
        <p:txBody>
          <a:bodyPr>
            <a:normAutofit/>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7" name="Date Placeholder 6"/>
          <p:cNvSpPr>
            <a:spLocks noGrp="1"/>
          </p:cNvSpPr>
          <p:nvPr>
            <p:ph type="dt" sz="half" idx="10"/>
          </p:nvPr>
        </p:nvSpPr>
        <p:spPr/>
        <p:txBody>
          <a:bodyPr/>
          <a:lstStyle/>
          <a:p>
            <a:r>
              <a:rPr lang="en-IN">
                <a:solidFill>
                  <a:srgbClr val="04617B">
                    <a:shade val="90000"/>
                  </a:srgbClr>
                </a:solidFill>
              </a:rPr>
              <a:t>IIITS: BCI</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val="694106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9"/>
            <a:ext cx="8425339" cy="703179"/>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820208" y="1092955"/>
            <a:ext cx="8501751" cy="4389120"/>
          </a:xfrm>
        </p:spPr>
        <p:txBody>
          <a:bodyPr>
            <a:noAutofit/>
          </a:bodyPr>
          <a:lstStyle/>
          <a:p>
            <a:pPr marL="0" indent="0">
              <a:buNone/>
            </a:pPr>
            <a:r>
              <a:rPr lang="en-US" sz="2000" b="1" dirty="0">
                <a:solidFill>
                  <a:srgbClr val="0B5ED7"/>
                </a:solidFill>
                <a:cs typeface="Times New Roman" pitchFamily="18" charset="0"/>
              </a:rPr>
              <a:t>Example 8.3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r>
              <a:rPr lang="en-US" sz="2000" dirty="0">
                <a:solidFill>
                  <a:srgbClr val="0B5ED7"/>
                </a:solidFill>
                <a:cs typeface="Times New Roman" pitchFamily="18" charset="0"/>
              </a:rPr>
              <a:t> </a:t>
            </a:r>
          </a:p>
          <a:p>
            <a:pPr marL="0" indent="0">
              <a:buNone/>
            </a:pPr>
            <a:r>
              <a:rPr lang="en-US" sz="2000" dirty="0">
                <a:solidFill>
                  <a:srgbClr val="0B5ED7"/>
                </a:solidFill>
                <a:cs typeface="Times New Roman" pitchFamily="18" charset="0"/>
              </a:rPr>
              <a:t>What are the class label of </a:t>
            </a:r>
            <a:r>
              <a:rPr lang="en-US" sz="2000" dirty="0">
                <a:solidFill>
                  <a:srgbClr val="A50021"/>
                </a:solidFill>
                <a:cs typeface="Times New Roman" pitchFamily="18" charset="0"/>
              </a:rPr>
              <a:t>Dragon</a:t>
            </a:r>
            <a:r>
              <a:rPr lang="en-US" sz="2000" dirty="0">
                <a:solidFill>
                  <a:srgbClr val="0B5ED7"/>
                </a:solidFill>
                <a:cs typeface="Times New Roman" pitchFamily="18" charset="0"/>
              </a:rPr>
              <a:t> and </a:t>
            </a:r>
            <a:r>
              <a:rPr lang="en-US" sz="2000" dirty="0">
                <a:solidFill>
                  <a:srgbClr val="A50021"/>
                </a:solidFill>
                <a:cs typeface="Times New Roman" pitchFamily="18" charset="0"/>
              </a:rPr>
              <a:t>Shark</a:t>
            </a:r>
            <a:r>
              <a:rPr lang="en-US" sz="2000" dirty="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73848565"/>
              </p:ext>
            </p:extLst>
          </p:nvPr>
        </p:nvGraphicFramePr>
        <p:xfrm>
          <a:off x="1652237" y="1712400"/>
          <a:ext cx="8573581" cy="3377192"/>
        </p:xfrm>
        <a:graphic>
          <a:graphicData uri="http://schemas.openxmlformats.org/drawingml/2006/table">
            <a:tbl>
              <a:tblPr firstRow="1" firstCol="1" bandRow="1">
                <a:tableStyleId>{5C22544A-7EE6-4342-B048-85BDC9FD1C3A}</a:tableStyleId>
              </a:tblPr>
              <a:tblGrid>
                <a:gridCol w="1080136">
                  <a:extLst>
                    <a:ext uri="{9D8B030D-6E8A-4147-A177-3AD203B41FA5}">
                      <a16:colId xmlns:a16="http://schemas.microsoft.com/office/drawing/2014/main" val="20000"/>
                    </a:ext>
                  </a:extLst>
                </a:gridCol>
                <a:gridCol w="1181399">
                  <a:extLst>
                    <a:ext uri="{9D8B030D-6E8A-4147-A177-3AD203B41FA5}">
                      <a16:colId xmlns:a16="http://schemas.microsoft.com/office/drawing/2014/main" val="20001"/>
                    </a:ext>
                  </a:extLst>
                </a:gridCol>
                <a:gridCol w="767909">
                  <a:extLst>
                    <a:ext uri="{9D8B030D-6E8A-4147-A177-3AD203B41FA5}">
                      <a16:colId xmlns:a16="http://schemas.microsoft.com/office/drawing/2014/main" val="20002"/>
                    </a:ext>
                  </a:extLst>
                </a:gridCol>
                <a:gridCol w="970435">
                  <a:extLst>
                    <a:ext uri="{9D8B030D-6E8A-4147-A177-3AD203B41FA5}">
                      <a16:colId xmlns:a16="http://schemas.microsoft.com/office/drawing/2014/main" val="20003"/>
                    </a:ext>
                  </a:extLst>
                </a:gridCol>
                <a:gridCol w="886049">
                  <a:extLst>
                    <a:ext uri="{9D8B030D-6E8A-4147-A177-3AD203B41FA5}">
                      <a16:colId xmlns:a16="http://schemas.microsoft.com/office/drawing/2014/main" val="20004"/>
                    </a:ext>
                  </a:extLst>
                </a:gridCol>
                <a:gridCol w="810102">
                  <a:extLst>
                    <a:ext uri="{9D8B030D-6E8A-4147-A177-3AD203B41FA5}">
                      <a16:colId xmlns:a16="http://schemas.microsoft.com/office/drawing/2014/main" val="20005"/>
                    </a:ext>
                  </a:extLst>
                </a:gridCol>
                <a:gridCol w="717279">
                  <a:extLst>
                    <a:ext uri="{9D8B030D-6E8A-4147-A177-3AD203B41FA5}">
                      <a16:colId xmlns:a16="http://schemas.microsoft.com/office/drawing/2014/main" val="20006"/>
                    </a:ext>
                  </a:extLst>
                </a:gridCol>
                <a:gridCol w="970435">
                  <a:extLst>
                    <a:ext uri="{9D8B030D-6E8A-4147-A177-3AD203B41FA5}">
                      <a16:colId xmlns:a16="http://schemas.microsoft.com/office/drawing/2014/main" val="20007"/>
                    </a:ext>
                  </a:extLst>
                </a:gridCol>
                <a:gridCol w="1189837">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200" dirty="0">
                          <a:effectLst/>
                        </a:rPr>
                        <a:t>Name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Body Temperature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Skin Cover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Gives Birth</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Aquatic Creature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Aerial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Has Legs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Hibernates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Class</a:t>
                      </a:r>
                      <a:endParaRPr lang="en-IN" sz="1200" dirty="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r>
                        <a:rPr lang="en-IN" sz="1200">
                          <a:effectLst/>
                        </a:rPr>
                        <a:t>Human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0"/>
                        </a:spcAft>
                      </a:pPr>
                      <a:r>
                        <a:rPr lang="en-IN" sz="1200">
                          <a:effectLst/>
                        </a:rPr>
                        <a:t>Python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0">
                <a:tc>
                  <a:txBody>
                    <a:bodyPr/>
                    <a:lstStyle/>
                    <a:p>
                      <a:pPr>
                        <a:lnSpc>
                          <a:spcPct val="115000"/>
                        </a:lnSpc>
                        <a:spcAft>
                          <a:spcPts val="0"/>
                        </a:spcAft>
                      </a:pPr>
                      <a:r>
                        <a:rPr lang="en-IN" sz="1200">
                          <a:effectLst/>
                        </a:rPr>
                        <a:t>Salmon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0">
                <a:tc>
                  <a:txBody>
                    <a:bodyPr/>
                    <a:lstStyle/>
                    <a:p>
                      <a:pPr>
                        <a:lnSpc>
                          <a:spcPct val="115000"/>
                        </a:lnSpc>
                        <a:spcAft>
                          <a:spcPts val="0"/>
                        </a:spcAft>
                      </a:pPr>
                      <a:r>
                        <a:rPr lang="en-IN" sz="1200">
                          <a:effectLst/>
                        </a:rPr>
                        <a:t>Whale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0">
                <a:tc>
                  <a:txBody>
                    <a:bodyPr/>
                    <a:lstStyle/>
                    <a:p>
                      <a:pPr>
                        <a:lnSpc>
                          <a:spcPct val="115000"/>
                        </a:lnSpc>
                        <a:spcAft>
                          <a:spcPts val="0"/>
                        </a:spcAft>
                      </a:pPr>
                      <a:r>
                        <a:rPr lang="en-IN" sz="1200">
                          <a:effectLst/>
                        </a:rPr>
                        <a:t>Frog</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none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Amphibian</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0">
                <a:tc>
                  <a:txBody>
                    <a:bodyPr/>
                    <a:lstStyle/>
                    <a:p>
                      <a:pPr>
                        <a:lnSpc>
                          <a:spcPct val="115000"/>
                        </a:lnSpc>
                        <a:spcAft>
                          <a:spcPts val="0"/>
                        </a:spcAft>
                      </a:pPr>
                      <a:r>
                        <a:rPr lang="en-IN" sz="1200">
                          <a:effectLst/>
                        </a:rPr>
                        <a:t>Komodo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r h="0">
                <a:tc>
                  <a:txBody>
                    <a:bodyPr/>
                    <a:lstStyle/>
                    <a:p>
                      <a:pPr>
                        <a:lnSpc>
                          <a:spcPct val="115000"/>
                        </a:lnSpc>
                        <a:spcAft>
                          <a:spcPts val="0"/>
                        </a:spcAft>
                      </a:pPr>
                      <a:r>
                        <a:rPr lang="en-IN" sz="1200">
                          <a:effectLst/>
                        </a:rPr>
                        <a:t>Bat</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hair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7"/>
                  </a:ext>
                </a:extLst>
              </a:tr>
              <a:tr h="0">
                <a:tc>
                  <a:txBody>
                    <a:bodyPr/>
                    <a:lstStyle/>
                    <a:p>
                      <a:pPr>
                        <a:lnSpc>
                          <a:spcPct val="115000"/>
                        </a:lnSpc>
                        <a:spcAft>
                          <a:spcPts val="0"/>
                        </a:spcAft>
                      </a:pPr>
                      <a:r>
                        <a:rPr lang="en-IN" sz="1200">
                          <a:effectLst/>
                        </a:rPr>
                        <a:t>Pigeon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feathers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Bird</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8"/>
                  </a:ext>
                </a:extLst>
              </a:tr>
              <a:tr h="0">
                <a:tc>
                  <a:txBody>
                    <a:bodyPr/>
                    <a:lstStyle/>
                    <a:p>
                      <a:pPr>
                        <a:lnSpc>
                          <a:spcPct val="115000"/>
                        </a:lnSpc>
                        <a:spcAft>
                          <a:spcPts val="0"/>
                        </a:spcAft>
                      </a:pPr>
                      <a:r>
                        <a:rPr lang="en-IN" sz="1200">
                          <a:effectLst/>
                        </a:rPr>
                        <a:t>Cat</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fur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09"/>
                  </a:ext>
                </a:extLst>
              </a:tr>
              <a:tr h="0">
                <a:tc>
                  <a:txBody>
                    <a:bodyPr/>
                    <a:lstStyle/>
                    <a:p>
                      <a:pPr>
                        <a:lnSpc>
                          <a:spcPct val="115000"/>
                        </a:lnSpc>
                        <a:spcAft>
                          <a:spcPts val="0"/>
                        </a:spcAft>
                      </a:pPr>
                      <a:r>
                        <a:rPr lang="en-IN" sz="1200" dirty="0">
                          <a:effectLst/>
                        </a:rPr>
                        <a:t>Beta</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no</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0"/>
                  </a:ext>
                </a:extLst>
              </a:tr>
              <a:tr h="0">
                <a:tc>
                  <a:txBody>
                    <a:bodyPr/>
                    <a:lstStyle/>
                    <a:p>
                      <a:pPr>
                        <a:lnSpc>
                          <a:spcPct val="115000"/>
                        </a:lnSpc>
                        <a:spcAft>
                          <a:spcPts val="0"/>
                        </a:spcAft>
                      </a:pPr>
                      <a:r>
                        <a:rPr lang="en-IN" sz="1200">
                          <a:effectLst/>
                        </a:rPr>
                        <a:t>Turtle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Reptile</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1"/>
                  </a:ext>
                </a:extLst>
              </a:tr>
              <a:tr h="0">
                <a:tc>
                  <a:txBody>
                    <a:bodyPr/>
                    <a:lstStyle/>
                    <a:p>
                      <a:pPr>
                        <a:lnSpc>
                          <a:spcPct val="115000"/>
                        </a:lnSpc>
                        <a:spcAft>
                          <a:spcPts val="0"/>
                        </a:spcAft>
                      </a:pPr>
                      <a:r>
                        <a:rPr lang="en-IN" sz="1200">
                          <a:effectLst/>
                        </a:rPr>
                        <a:t>Penguin</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feathers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Bird</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2"/>
                  </a:ext>
                </a:extLst>
              </a:tr>
              <a:tr h="0">
                <a:tc>
                  <a:txBody>
                    <a:bodyPr/>
                    <a:lstStyle/>
                    <a:p>
                      <a:pPr>
                        <a:lnSpc>
                          <a:spcPct val="115000"/>
                        </a:lnSpc>
                        <a:spcAft>
                          <a:spcPts val="0"/>
                        </a:spcAft>
                      </a:pPr>
                      <a:r>
                        <a:rPr lang="en-IN" sz="1200">
                          <a:effectLst/>
                        </a:rPr>
                        <a:t>Porcupine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Warm</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quills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Mammal</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3"/>
                  </a:ext>
                </a:extLst>
              </a:tr>
              <a:tr h="0">
                <a:tc>
                  <a:txBody>
                    <a:bodyPr/>
                    <a:lstStyle/>
                    <a:p>
                      <a:pPr>
                        <a:lnSpc>
                          <a:spcPct val="115000"/>
                        </a:lnSpc>
                        <a:spcAft>
                          <a:spcPts val="0"/>
                        </a:spcAft>
                      </a:pPr>
                      <a:r>
                        <a:rPr lang="en-IN" sz="1200">
                          <a:effectLst/>
                        </a:rPr>
                        <a:t>Eel</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scales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Fish</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4"/>
                  </a:ext>
                </a:extLst>
              </a:tr>
              <a:tr h="0">
                <a:tc>
                  <a:txBody>
                    <a:bodyPr/>
                    <a:lstStyle/>
                    <a:p>
                      <a:pPr>
                        <a:lnSpc>
                          <a:spcPct val="115000"/>
                        </a:lnSpc>
                        <a:spcAft>
                          <a:spcPts val="0"/>
                        </a:spcAft>
                      </a:pPr>
                      <a:r>
                        <a:rPr lang="en-IN" sz="1200">
                          <a:effectLst/>
                        </a:rPr>
                        <a:t>Salamander</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Cold</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none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no</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semi</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no</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yes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b="1" dirty="0">
                          <a:effectLst/>
                        </a:rPr>
                        <a:t>Amphibian</a:t>
                      </a:r>
                      <a:endParaRPr lang="en-IN" sz="1200" b="1" dirty="0">
                        <a:effectLst/>
                        <a:latin typeface="Calibri"/>
                        <a:ea typeface="Calibri"/>
                        <a:cs typeface="Times New Roman"/>
                      </a:endParaRPr>
                    </a:p>
                  </a:txBody>
                  <a:tcPr marL="68580" marR="68580" marT="0" marB="0"/>
                </a:tc>
                <a:extLst>
                  <a:ext uri="{0D108BD9-81ED-4DB2-BD59-A6C34878D82A}">
                    <a16:rowId xmlns:a16="http://schemas.microsoft.com/office/drawing/2014/main" val="10015"/>
                  </a:ext>
                </a:extLst>
              </a:tr>
            </a:tbl>
          </a:graphicData>
        </a:graphic>
      </p:graphicFrame>
      <p:sp>
        <p:nvSpPr>
          <p:cNvPr id="4" name="Date Placeholder 3">
            <a:extLst>
              <a:ext uri="{FF2B5EF4-FFF2-40B4-BE49-F238E27FC236}">
                <a16:creationId xmlns:a16="http://schemas.microsoft.com/office/drawing/2014/main" id="{C8827E83-FB77-F64E-AF15-873CD6A95B93}"/>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54379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578468"/>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57494" y="1117051"/>
            <a:ext cx="8501751" cy="4389120"/>
          </a:xfrm>
        </p:spPr>
        <p:txBody>
          <a:bodyPr>
            <a:noAutofit/>
          </a:bodyPr>
          <a:lstStyle/>
          <a:p>
            <a:pPr marL="0" indent="0">
              <a:buNone/>
            </a:pPr>
            <a:r>
              <a:rPr lang="en-US" sz="2000" b="1" dirty="0">
                <a:solidFill>
                  <a:srgbClr val="0B5ED7"/>
                </a:solidFill>
                <a:cs typeface="Times New Roman" pitchFamily="18" charset="0"/>
              </a:rPr>
              <a:t>Example 8.3 : Vertebrate Classification</a:t>
            </a:r>
          </a:p>
          <a:p>
            <a:r>
              <a:rPr lang="en-US" sz="2000" dirty="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endParaRPr lang="en-US" sz="2000" dirty="0">
              <a:solidFill>
                <a:srgbClr val="0B5ED7"/>
              </a:solidFill>
              <a:cs typeface="Times New Roman" pitchFamily="18" charset="0"/>
            </a:endParaRPr>
          </a:p>
          <a:p>
            <a:pPr marL="1563076" lvl="8" indent="0">
              <a:buNone/>
            </a:pPr>
            <a:endParaRPr lang="en-US" sz="800" dirty="0">
              <a:solidFill>
                <a:srgbClr val="0B5ED7"/>
              </a:solidFill>
              <a:cs typeface="Times New Roman" pitchFamily="18" charset="0"/>
            </a:endParaRPr>
          </a:p>
          <a:p>
            <a:r>
              <a:rPr lang="en-US" sz="2000" dirty="0">
                <a:solidFill>
                  <a:srgbClr val="0B5ED7"/>
                </a:solidFill>
                <a:cs typeface="Times New Roman" pitchFamily="18" charset="0"/>
              </a:rPr>
              <a:t>Decision Tree that can be inducted based on the data (in Example 8.3) is as follows.</a:t>
            </a:r>
          </a:p>
          <a:p>
            <a:endParaRPr lang="en-US" sz="2000" dirty="0">
              <a:cs typeface="Times New Roman" pitchFamily="18" charset="0"/>
            </a:endParaRPr>
          </a:p>
          <a:p>
            <a:endParaRPr lang="en-US" sz="2000" dirty="0">
              <a:cs typeface="Times New Roman" pitchFamily="18" charset="0"/>
            </a:endParaRPr>
          </a:p>
          <a:p>
            <a:pPr marL="393192" lvl="1" indent="0">
              <a:buNone/>
            </a:pPr>
            <a:endParaRPr lang="en-US" sz="800" dirty="0">
              <a:cs typeface="Times New Roman" pitchFamily="18" charset="0"/>
            </a:endParaRPr>
          </a:p>
          <a:p>
            <a:pPr marL="0" indent="0">
              <a:buNone/>
            </a:pPr>
            <a:r>
              <a:rPr lang="en-US" sz="2000" b="1" dirty="0">
                <a:solidFill>
                  <a:srgbClr val="0B5ED7"/>
                </a:solidFill>
                <a:cs typeface="Times New Roman" pitchFamily="18" charset="0"/>
              </a:rPr>
              <a:t> </a:t>
            </a:r>
            <a:endParaRPr lang="en-US" sz="300" b="1" dirty="0">
              <a:solidFill>
                <a:srgbClr val="0B5ED7"/>
              </a:solidFill>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graphicFrame>
        <p:nvGraphicFramePr>
          <p:cNvPr id="8" name="Table 7"/>
          <p:cNvGraphicFramePr>
            <a:graphicFrameLocks noGrp="1"/>
          </p:cNvGraphicFramePr>
          <p:nvPr/>
        </p:nvGraphicFramePr>
        <p:xfrm>
          <a:off x="1957493" y="2044876"/>
          <a:ext cx="8020995" cy="1002094"/>
        </p:xfrm>
        <a:graphic>
          <a:graphicData uri="http://schemas.openxmlformats.org/drawingml/2006/table">
            <a:tbl>
              <a:tblPr firstRow="1" firstCol="1" bandRow="1">
                <a:tableStyleId>{5C22544A-7EE6-4342-B048-85BDC9FD1C3A}</a:tableStyleId>
              </a:tblPr>
              <a:tblGrid>
                <a:gridCol w="1328140">
                  <a:extLst>
                    <a:ext uri="{9D8B030D-6E8A-4147-A177-3AD203B41FA5}">
                      <a16:colId xmlns:a16="http://schemas.microsoft.com/office/drawing/2014/main" val="20000"/>
                    </a:ext>
                  </a:extLst>
                </a:gridCol>
                <a:gridCol w="1137139">
                  <a:extLst>
                    <a:ext uri="{9D8B030D-6E8A-4147-A177-3AD203B41FA5}">
                      <a16:colId xmlns:a16="http://schemas.microsoft.com/office/drawing/2014/main" val="20001"/>
                    </a:ext>
                  </a:extLst>
                </a:gridCol>
                <a:gridCol w="784797">
                  <a:extLst>
                    <a:ext uri="{9D8B030D-6E8A-4147-A177-3AD203B41FA5}">
                      <a16:colId xmlns:a16="http://schemas.microsoft.com/office/drawing/2014/main" val="20002"/>
                    </a:ext>
                  </a:extLst>
                </a:gridCol>
                <a:gridCol w="674436">
                  <a:extLst>
                    <a:ext uri="{9D8B030D-6E8A-4147-A177-3AD203B41FA5}">
                      <a16:colId xmlns:a16="http://schemas.microsoft.com/office/drawing/2014/main" val="20003"/>
                    </a:ext>
                  </a:extLst>
                </a:gridCol>
                <a:gridCol w="826491">
                  <a:extLst>
                    <a:ext uri="{9D8B030D-6E8A-4147-A177-3AD203B41FA5}">
                      <a16:colId xmlns:a16="http://schemas.microsoft.com/office/drawing/2014/main" val="20004"/>
                    </a:ext>
                  </a:extLst>
                </a:gridCol>
                <a:gridCol w="826491">
                  <a:extLst>
                    <a:ext uri="{9D8B030D-6E8A-4147-A177-3AD203B41FA5}">
                      <a16:colId xmlns:a16="http://schemas.microsoft.com/office/drawing/2014/main" val="20005"/>
                    </a:ext>
                  </a:extLst>
                </a:gridCol>
                <a:gridCol w="628656">
                  <a:extLst>
                    <a:ext uri="{9D8B030D-6E8A-4147-A177-3AD203B41FA5}">
                      <a16:colId xmlns:a16="http://schemas.microsoft.com/office/drawing/2014/main" val="20006"/>
                    </a:ext>
                  </a:extLst>
                </a:gridCol>
                <a:gridCol w="977727">
                  <a:extLst>
                    <a:ext uri="{9D8B030D-6E8A-4147-A177-3AD203B41FA5}">
                      <a16:colId xmlns:a16="http://schemas.microsoft.com/office/drawing/2014/main" val="20007"/>
                    </a:ext>
                  </a:extLst>
                </a:gridCol>
                <a:gridCol w="837118">
                  <a:extLst>
                    <a:ext uri="{9D8B030D-6E8A-4147-A177-3AD203B41FA5}">
                      <a16:colId xmlns:a16="http://schemas.microsoft.com/office/drawing/2014/main" val="20008"/>
                    </a:ext>
                  </a:extLst>
                </a:gridCol>
              </a:tblGrid>
              <a:tr h="0">
                <a:tc>
                  <a:txBody>
                    <a:bodyPr/>
                    <a:lstStyle/>
                    <a:p>
                      <a:pPr>
                        <a:lnSpc>
                          <a:spcPct val="115000"/>
                        </a:lnSpc>
                        <a:spcAft>
                          <a:spcPts val="0"/>
                        </a:spcAft>
                      </a:pPr>
                      <a:r>
                        <a:rPr lang="en-IN" sz="1200" dirty="0">
                          <a:effectLst/>
                        </a:rPr>
                        <a:t>Name</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Body Temperature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dirty="0">
                          <a:effectLst/>
                        </a:rPr>
                        <a:t>Skin Cover</a:t>
                      </a:r>
                      <a:endParaRPr lang="en-IN" sz="12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Gives Birth</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Aquatic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Aerial Creature</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Has Legs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Hibernates</a:t>
                      </a:r>
                      <a:endParaRPr lang="en-IN" sz="1200">
                        <a:effectLst/>
                        <a:latin typeface="Calibri"/>
                        <a:ea typeface="Calibri"/>
                        <a:cs typeface="Times New Roman"/>
                      </a:endParaRPr>
                    </a:p>
                  </a:txBody>
                  <a:tcPr marL="68580" marR="68580" marT="0" marB="0"/>
                </a:tc>
                <a:tc>
                  <a:txBody>
                    <a:bodyPr/>
                    <a:lstStyle/>
                    <a:p>
                      <a:pPr>
                        <a:lnSpc>
                          <a:spcPct val="115000"/>
                        </a:lnSpc>
                        <a:spcAft>
                          <a:spcPts val="0"/>
                        </a:spcAft>
                      </a:pPr>
                      <a:r>
                        <a:rPr lang="en-IN" sz="1200">
                          <a:effectLst/>
                        </a:rPr>
                        <a:t>Class</a:t>
                      </a:r>
                      <a:endParaRPr lang="en-IN" sz="12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0"/>
                        </a:spcAft>
                      </a:pPr>
                      <a:endParaRPr lang="en-IN" sz="1400" dirty="0">
                        <a:solidFill>
                          <a:srgbClr val="A50021"/>
                        </a:solidFill>
                        <a:effectLst/>
                      </a:endParaRPr>
                    </a:p>
                    <a:p>
                      <a:pPr>
                        <a:lnSpc>
                          <a:spcPct val="115000"/>
                        </a:lnSpc>
                        <a:spcAft>
                          <a:spcPts val="0"/>
                        </a:spcAft>
                      </a:pPr>
                      <a:r>
                        <a:rPr lang="en-IN" sz="1400" dirty="0" err="1">
                          <a:solidFill>
                            <a:srgbClr val="A50021"/>
                          </a:solidFill>
                          <a:effectLst/>
                        </a:rPr>
                        <a:t>Gila</a:t>
                      </a:r>
                      <a:r>
                        <a:rPr lang="en-IN" sz="1400" dirty="0">
                          <a:solidFill>
                            <a:srgbClr val="A50021"/>
                          </a:solidFill>
                          <a:effectLst/>
                        </a:rPr>
                        <a:t> Monster</a:t>
                      </a:r>
                      <a:endParaRPr lang="en-IN" sz="14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400" dirty="0">
                          <a:effectLst/>
                        </a:rPr>
                        <a:t>cold</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scale</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no</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yes</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400" dirty="0">
                          <a:effectLst/>
                        </a:rPr>
                        <a:t>yes</a:t>
                      </a:r>
                      <a:endParaRPr lang="en-IN" sz="14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600" b="1" dirty="0">
                          <a:solidFill>
                            <a:srgbClr val="A50021"/>
                          </a:solidFill>
                          <a:effectLst/>
                        </a:rPr>
                        <a:t>?</a:t>
                      </a:r>
                      <a:endParaRPr lang="en-IN" sz="36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extLst>
                  <a:ext uri="{0D108BD9-81ED-4DB2-BD59-A6C34878D82A}">
                    <a16:rowId xmlns:a16="http://schemas.microsoft.com/office/drawing/2014/main" val="10001"/>
                  </a:ext>
                </a:extLst>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601" y="3773770"/>
            <a:ext cx="4400550"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AE05483C-9124-5940-A9CA-937C3458ADA6}"/>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3983315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653752"/>
          </a:xfrm>
        </p:spPr>
        <p:txBody>
          <a:bodyPr>
            <a:noAutofit/>
          </a:bodyPr>
          <a:lstStyle/>
          <a:p>
            <a:r>
              <a:rPr lang="en-US" sz="2400" dirty="0">
                <a:solidFill>
                  <a:srgbClr val="A50021"/>
                </a:solidFill>
                <a:latin typeface="Times New Roman" pitchFamily="18" charset="0"/>
                <a:cs typeface="Times New Roman" pitchFamily="18" charset="0"/>
              </a:rPr>
              <a:t>Decision Tree and Classification Task</a:t>
            </a:r>
            <a:endParaRPr lang="en-IN" sz="24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1908067" y="1166478"/>
            <a:ext cx="8501751" cy="4389120"/>
          </a:xfrm>
        </p:spPr>
        <p:txBody>
          <a:bodyPr>
            <a:noAutofit/>
          </a:bodyPr>
          <a:lstStyle/>
          <a:p>
            <a:r>
              <a:rPr lang="en-US" sz="2000" dirty="0">
                <a:cs typeface="Times New Roman" pitchFamily="18" charset="0"/>
              </a:rPr>
              <a:t>The above Example illustrates how we can solve a classification problem by asking a series of question about the attributes.</a:t>
            </a:r>
          </a:p>
          <a:p>
            <a:pPr lvl="8"/>
            <a:endParaRPr lang="en-US" sz="800" dirty="0">
              <a:cs typeface="Times New Roman" pitchFamily="18" charset="0"/>
            </a:endParaRPr>
          </a:p>
          <a:p>
            <a:pPr lvl="1"/>
            <a:r>
              <a:rPr lang="en-US" sz="1800" dirty="0">
                <a:cs typeface="Times New Roman" pitchFamily="18" charset="0"/>
              </a:rPr>
              <a:t>Each time we receive an answer, a follow-up question is asked until we reach a conclusion about the class-label of the test.</a:t>
            </a:r>
          </a:p>
          <a:p>
            <a:pPr lvl="7"/>
            <a:endParaRPr lang="en-US" sz="1000" dirty="0">
              <a:cs typeface="Times New Roman" pitchFamily="18" charset="0"/>
            </a:endParaRPr>
          </a:p>
          <a:p>
            <a:r>
              <a:rPr lang="en-US" sz="2000" dirty="0">
                <a:cs typeface="Times New Roman" pitchFamily="18" charset="0"/>
              </a:rPr>
              <a:t>The series of questions and their answers can be organized in the form of a decision tree</a:t>
            </a:r>
          </a:p>
          <a:p>
            <a:pPr lvl="8"/>
            <a:endParaRPr lang="en-US" sz="800" dirty="0">
              <a:cs typeface="Times New Roman" pitchFamily="18" charset="0"/>
            </a:endParaRPr>
          </a:p>
          <a:p>
            <a:pPr lvl="1"/>
            <a:r>
              <a:rPr lang="en-US" sz="1800" dirty="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a:cs typeface="Times New Roman" pitchFamily="18" charset="0"/>
            </a:endParaRPr>
          </a:p>
          <a:p>
            <a:r>
              <a:rPr lang="en-US" sz="2000" dirty="0">
                <a:cs typeface="Times New Roman" pitchFamily="18" charset="0"/>
              </a:rPr>
              <a:t>Once a decision tree is built, it is applied to any test to classify it. </a:t>
            </a:r>
          </a:p>
          <a:p>
            <a:pPr marL="393192" lvl="1" indent="0">
              <a:buNone/>
            </a:pPr>
            <a:endParaRPr lang="en-US" sz="800" dirty="0">
              <a:cs typeface="Times New Roman" pitchFamily="18" charset="0"/>
            </a:endParaRPr>
          </a:p>
          <a:p>
            <a:pPr marL="0" indent="0">
              <a:buNone/>
            </a:pPr>
            <a:r>
              <a:rPr lang="en-US" sz="2000" b="1" dirty="0">
                <a:cs typeface="Times New Roman" pitchFamily="18" charset="0"/>
              </a:rPr>
              <a:t> </a:t>
            </a:r>
            <a:endParaRPr lang="en-US" sz="300" b="1" dirty="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sp>
        <p:nvSpPr>
          <p:cNvPr id="4" name="Date Placeholder 3">
            <a:extLst>
              <a:ext uri="{FF2B5EF4-FFF2-40B4-BE49-F238E27FC236}">
                <a16:creationId xmlns:a16="http://schemas.microsoft.com/office/drawing/2014/main" id="{0E657DFE-84BA-4B49-B70F-1703A59E4020}"/>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223457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0208" y="260648"/>
            <a:ext cx="8425339" cy="928072"/>
          </a:xfrm>
        </p:spPr>
        <p:txBody>
          <a:bodyPr>
            <a:normAutofit/>
          </a:bodyPr>
          <a:lstStyle/>
          <a:p>
            <a:r>
              <a:rPr lang="en-US" sz="4000" dirty="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2049407"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r>
                  <a:rPr lang="en-US" dirty="0">
                    <a:solidFill>
                      <a:prstClr val="black"/>
                    </a:solidFill>
                  </a:rPr>
                  <a:t>Given a database </a:t>
                </a:r>
                <a:r>
                  <a:rPr lang="en-US" i="1" dirty="0">
                    <a:solidFill>
                      <a:prstClr val="black"/>
                    </a:solidFill>
                  </a:rPr>
                  <a:t>D</a:t>
                </a:r>
                <a:r>
                  <a:rPr lang="en-US" dirty="0">
                    <a:solidFill>
                      <a:prstClr val="black"/>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a:rPr>
                              <m:t>𝑛</m:t>
                            </m:r>
                          </m:sub>
                        </m:sSub>
                      </m:e>
                    </m:d>
                    <m:r>
                      <a:rPr lang="en-US">
                        <a:solidFill>
                          <a:prstClr val="black"/>
                        </a:solidFill>
                        <a:latin typeface="Cambria Math"/>
                      </a:rPr>
                      <m:t>, </m:t>
                    </m:r>
                    <m:r>
                      <m:rPr>
                        <m:sty m:val="p"/>
                      </m:rPr>
                      <a:rPr lang="en-US">
                        <a:solidFill>
                          <a:prstClr val="black"/>
                        </a:solidFill>
                        <a:latin typeface="Cambria Math"/>
                      </a:rPr>
                      <m:t>w</m:t>
                    </m:r>
                  </m:oMath>
                </a14:m>
                <a:r>
                  <a:rPr lang="en-IN" dirty="0">
                    <a:solidFill>
                      <a:schemeClr val="tx1"/>
                    </a:solidFill>
                  </a:rPr>
                  <a:t>here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𝐴</m:t>
                            </m:r>
                          </m:e>
                          <m:sub>
                            <m:r>
                              <a:rPr lang="en-US" i="1">
                                <a:solidFill>
                                  <a:prstClr val="black"/>
                                </a:solidFill>
                                <a:latin typeface="Cambria Math"/>
                              </a:rPr>
                              <m:t>𝑚</m:t>
                            </m:r>
                          </m:sub>
                        </m:sSub>
                      </m:e>
                    </m:d>
                    <m:r>
                      <a:rPr lang="en-US">
                        <a:solidFill>
                          <a:prstClr val="black"/>
                        </a:solidFill>
                        <a:latin typeface="Cambria Math"/>
                      </a:rPr>
                      <m:t>. </m:t>
                    </m:r>
                    <m:r>
                      <m:rPr>
                        <m:sty m:val="p"/>
                      </m:rPr>
                      <a:rPr lang="en-US">
                        <a:solidFill>
                          <a:prstClr val="black"/>
                        </a:solidFill>
                        <a:latin typeface="Cambria Math"/>
                      </a:rPr>
                      <m:t>Also</m:t>
                    </m:r>
                    <m:r>
                      <a:rPr lang="en-US">
                        <a:solidFill>
                          <a:prstClr val="black"/>
                        </a:solidFill>
                        <a:latin typeface="Cambria Math"/>
                      </a:rPr>
                      <m:t>, </m:t>
                    </m:r>
                    <m:r>
                      <m:rPr>
                        <m:sty m:val="p"/>
                      </m:rPr>
                      <a:rPr lang="en-US">
                        <a:solidFill>
                          <a:prstClr val="black"/>
                        </a:solidFill>
                        <a:latin typeface="Cambria Math"/>
                      </a:rPr>
                      <m:t>given</m:t>
                    </m:r>
                    <m:r>
                      <a:rPr lang="en-US">
                        <a:solidFill>
                          <a:prstClr val="black"/>
                        </a:solidFill>
                        <a:latin typeface="Cambria Math"/>
                      </a:rPr>
                      <m:t> </m:t>
                    </m:r>
                    <m:r>
                      <m:rPr>
                        <m:sty m:val="p"/>
                      </m:rPr>
                      <a:rPr lang="en-US">
                        <a:solidFill>
                          <a:prstClr val="black"/>
                        </a:solidFill>
                        <a:latin typeface="Cambria Math"/>
                      </a:rPr>
                      <m:t>a</m:t>
                    </m:r>
                    <m:r>
                      <a:rPr lang="en-US">
                        <a:solidFill>
                          <a:prstClr val="black"/>
                        </a:solidFill>
                        <a:latin typeface="Cambria Math"/>
                      </a:rPr>
                      <m:t> </m:t>
                    </m:r>
                  </m:oMath>
                </a14:m>
                <a:r>
                  <a:rPr lang="en-IN" dirty="0">
                    <a:solidFill>
                      <a:schemeClr val="tx1"/>
                    </a:solidFill>
                  </a:rPr>
                  <a:t>set of classes </a:t>
                </a:r>
                <a:r>
                  <a:rPr lang="en-IN" i="1" dirty="0">
                    <a:solidFill>
                      <a:schemeClr val="tx1"/>
                    </a:solidFill>
                  </a:rPr>
                  <a:t>C</a:t>
                </a:r>
                <a:r>
                  <a:rPr lang="en-IN" dirty="0">
                    <a:solidFill>
                      <a:schemeClr val="tx1"/>
                    </a:solidFill>
                  </a:rPr>
                  <a:t> = </a:t>
                </a:r>
                <a14:m>
                  <m:oMath xmlns:m="http://schemas.openxmlformats.org/officeDocument/2006/math">
                    <m:d>
                      <m:dPr>
                        <m:begChr m:val="{"/>
                        <m:endChr m:val="}"/>
                        <m:ctrlPr>
                          <a:rPr lang="en-US" i="1">
                            <a:solidFill>
                              <a:prstClr val="black"/>
                            </a:solidFill>
                            <a:latin typeface="Cambria Math" panose="02040503050406030204" pitchFamily="18" charset="0"/>
                          </a:rPr>
                        </m:ctrlPr>
                      </m:dPr>
                      <m:e>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a:rPr>
                              <m:t>𝑘</m:t>
                            </m:r>
                          </m:sub>
                        </m:sSub>
                      </m:e>
                    </m:d>
                  </m:oMath>
                </a14:m>
                <a:r>
                  <a:rPr lang="en-IN" dirty="0">
                    <a:solidFill>
                      <a:schemeClr val="tx1"/>
                    </a:solidFill>
                  </a:rPr>
                  <a:t>.</a:t>
                </a:r>
              </a:p>
              <a:p>
                <a:pPr algn="just"/>
                <a:r>
                  <a:rPr lang="en-IN" dirty="0">
                    <a:solidFill>
                      <a:schemeClr val="tx1"/>
                    </a:solidFill>
                  </a:rPr>
                  <a:t> </a:t>
                </a:r>
              </a:p>
              <a:p>
                <a:pPr algn="just"/>
                <a:r>
                  <a:rPr lang="en-US" dirty="0">
                    <a:solidFill>
                      <a:schemeClr val="tx1"/>
                    </a:solidFill>
                  </a:rPr>
                  <a:t>A decision tree </a:t>
                </a:r>
                <a:r>
                  <a:rPr lang="en-US" b="1" i="1" dirty="0">
                    <a:solidFill>
                      <a:schemeClr val="tx1"/>
                    </a:solidFill>
                  </a:rPr>
                  <a:t>T</a:t>
                </a:r>
                <a:r>
                  <a:rPr lang="en-US" dirty="0">
                    <a:solidFill>
                      <a:schemeClr val="tx1"/>
                    </a:solidFill>
                  </a:rPr>
                  <a:t> is a tree associated with </a:t>
                </a:r>
                <a:r>
                  <a:rPr lang="en-US" i="1" dirty="0">
                    <a:solidFill>
                      <a:schemeClr val="tx1"/>
                    </a:solidFill>
                  </a:rPr>
                  <a:t>D</a:t>
                </a:r>
                <a:r>
                  <a:rPr lang="en-US" dirty="0">
                    <a:solidFill>
                      <a:schemeClr val="tx1"/>
                    </a:solidFill>
                  </a:rPr>
                  <a:t> that has the following properties:</a:t>
                </a:r>
              </a:p>
              <a:p>
                <a:pPr algn="just"/>
                <a:endParaRPr lang="en-US" sz="800" dirty="0">
                  <a:solidFill>
                    <a:schemeClr val="tx1"/>
                  </a:solidFill>
                </a:endParaRPr>
              </a:p>
              <a:p>
                <a:pPr marL="285750" indent="-285750" algn="just">
                  <a:buFont typeface="Arial" pitchFamily="34" charset="0"/>
                  <a:buChar char="•"/>
                </a:pPr>
                <a:r>
                  <a:rPr lang="en-US" dirty="0">
                    <a:solidFill>
                      <a:schemeClr val="tx1"/>
                    </a:solidFill>
                  </a:rPr>
                  <a:t>Each internal node is labeled with an attribute </a:t>
                </a:r>
                <a:r>
                  <a:rPr lang="en-US" i="1" dirty="0">
                    <a:solidFill>
                      <a:schemeClr val="tx1"/>
                    </a:solidFill>
                  </a:rPr>
                  <a:t>A</a:t>
                </a:r>
                <a:r>
                  <a:rPr lang="en-US" i="1" baseline="-25000" dirty="0">
                    <a:solidFill>
                      <a:schemeClr val="tx1"/>
                    </a:solidFill>
                  </a:rPr>
                  <a:t>i</a:t>
                </a:r>
              </a:p>
              <a:p>
                <a:pPr marL="285750" indent="-285750" algn="just">
                  <a:buFont typeface="Arial" pitchFamily="34" charset="0"/>
                  <a:buChar char="•"/>
                </a:pPr>
                <a:endParaRPr lang="en-US" sz="800" i="1" baseline="-25000" dirty="0">
                  <a:solidFill>
                    <a:schemeClr val="tx1"/>
                  </a:solidFill>
                </a:endParaRPr>
              </a:p>
              <a:p>
                <a:pPr marL="285750" indent="-285750" algn="just">
                  <a:buFont typeface="Arial" pitchFamily="34" charset="0"/>
                  <a:buChar char="•"/>
                </a:pPr>
                <a:r>
                  <a:rPr lang="en-US" dirty="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a:solidFill>
                    <a:schemeClr val="tx1"/>
                  </a:solidFill>
                </a:endParaRPr>
              </a:p>
              <a:p>
                <a:pPr marL="285750" indent="-285750" algn="just">
                  <a:buFont typeface="Arial" pitchFamily="34" charset="0"/>
                  <a:buChar char="•"/>
                </a:pPr>
                <a:r>
                  <a:rPr lang="en-US" dirty="0">
                    <a:solidFill>
                      <a:schemeClr val="tx1"/>
                    </a:solidFill>
                  </a:rPr>
                  <a:t>Each leaf node is labeled with class </a:t>
                </a:r>
                <a:r>
                  <a:rPr lang="en-US" i="1" dirty="0" err="1">
                    <a:solidFill>
                      <a:schemeClr val="tx1"/>
                    </a:solidFill>
                  </a:rPr>
                  <a:t>c</a:t>
                </a:r>
                <a:r>
                  <a:rPr lang="en-US" i="1" baseline="-25000" dirty="0" err="1">
                    <a:solidFill>
                      <a:schemeClr val="tx1"/>
                    </a:solidFill>
                  </a:rPr>
                  <a:t>j</a:t>
                </a:r>
                <a:endParaRPr lang="en-IN" i="1" baseline="-250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049407" y="1612652"/>
                <a:ext cx="7734300" cy="4148068"/>
              </a:xfrm>
              <a:prstGeom prst="rect">
                <a:avLst/>
              </a:prstGeom>
              <a:blipFill>
                <a:blip r:embed="rId2"/>
                <a:stretch>
                  <a:fillRect/>
                </a:stretch>
              </a:blipFill>
              <a:effectLst>
                <a:glow rad="63500">
                  <a:schemeClr val="accent2">
                    <a:satMod val="175000"/>
                    <a:alpha val="40000"/>
                  </a:schemeClr>
                </a:glow>
              </a:effectLst>
            </p:spPr>
            <p:txBody>
              <a:bodyPr/>
              <a:lstStyle/>
              <a:p>
                <a:r>
                  <a:rPr lang="en-US">
                    <a:noFill/>
                  </a:rPr>
                  <a:t> </a:t>
                </a:r>
              </a:p>
            </p:txBody>
          </p:sp>
        </mc:Fallback>
      </mc:AlternateContent>
      <p:sp>
        <p:nvSpPr>
          <p:cNvPr id="8" name="Rounded Rectangle 7"/>
          <p:cNvSpPr/>
          <p:nvPr/>
        </p:nvSpPr>
        <p:spPr>
          <a:xfrm>
            <a:off x="2049407"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1: </a:t>
            </a:r>
            <a:r>
              <a:rPr lang="en-US" sz="2000" b="1" dirty="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6D8040D9-64BC-2E4F-924B-D454AD48DE68}"/>
              </a:ext>
            </a:extLst>
          </p:cNvPr>
          <p:cNvSpPr>
            <a:spLocks noGrp="1"/>
          </p:cNvSpPr>
          <p:nvPr>
            <p:ph type="dt" sz="half" idx="10"/>
          </p:nvPr>
        </p:nvSpPr>
        <p:spPr/>
        <p:txBody>
          <a:bodyPr/>
          <a:lstStyle/>
          <a:p>
            <a:r>
              <a:rPr lang="en-IN"/>
              <a:t>IIITS: BCI</a:t>
            </a:r>
            <a:endParaRPr lang="en-US"/>
          </a:p>
        </p:txBody>
      </p:sp>
    </p:spTree>
    <p:extLst>
      <p:ext uri="{BB962C8B-B14F-4D97-AF65-F5344CB8AC3E}">
        <p14:creationId xmlns:p14="http://schemas.microsoft.com/office/powerpoint/2010/main" val="1518504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4765</Words>
  <Application>Microsoft Macintosh PowerPoint</Application>
  <PresentationFormat>Widescreen</PresentationFormat>
  <Paragraphs>1328</Paragraphs>
  <Slides>53</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4" baseType="lpstr">
      <vt:lpstr>Arial</vt:lpstr>
      <vt:lpstr>Calibri</vt:lpstr>
      <vt:lpstr>Calibri Light</vt:lpstr>
      <vt:lpstr>Cambria Math</vt:lpstr>
      <vt:lpstr>Garamond</vt:lpstr>
      <vt:lpstr>Gill Sans MT</vt:lpstr>
      <vt:lpstr>Times New Roman</vt:lpstr>
      <vt:lpstr>Wingdings</vt:lpstr>
      <vt:lpstr>Wingdings 2</vt:lpstr>
      <vt:lpstr>Office Theme</vt:lpstr>
      <vt:lpstr>Document</vt:lpstr>
      <vt:lpstr>Brain Computer Interaction</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Node Splitting in DT Algorithm</vt:lpstr>
      <vt:lpstr>Node Splitting in DT Algorithm</vt:lpstr>
      <vt:lpstr>Node Splitting in DT Algorithm</vt:lpstr>
      <vt:lpstr>Node Splitting in DT Algorithm</vt:lpstr>
      <vt:lpstr>Illustration : DT Algorithm</vt:lpstr>
      <vt:lpstr>Illustration : DT Algorithm</vt:lpstr>
      <vt:lpstr>Illustration : DT Algorithm</vt:lpstr>
      <vt:lpstr>Illustration : DT Algorithm</vt:lpstr>
      <vt:lpstr>Illustration : DT Algorithm</vt:lpstr>
      <vt:lpstr>Concept of Entropy</vt:lpstr>
      <vt:lpstr>Concept of Entropy</vt:lpstr>
      <vt:lpstr>Entropy and its Meaning</vt:lpstr>
      <vt:lpstr>Entropy in Information Theory</vt:lpstr>
      <vt:lpstr>Measure of Information Content</vt:lpstr>
      <vt:lpstr>Measure of Information Content</vt:lpstr>
      <vt:lpstr>Entropy Calculation</vt:lpstr>
      <vt:lpstr>Entropy of a Training Set</vt:lpstr>
      <vt:lpstr>Entropy of a Training Set</vt:lpstr>
      <vt:lpstr>Entropy of a training set</vt:lpstr>
      <vt:lpstr>PowerPoint Presentation</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Limiting Values of Information Gain</vt:lpstr>
      <vt:lpstr>Limiting Values of Information Gain</vt:lpstr>
      <vt:lpstr>Limiting values of Information Gain</vt:lpstr>
      <vt:lpstr>Reference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Computer Interaction</dc:title>
  <dc:subject/>
  <dc:creator>Sreeja</dc:creator>
  <cp:keywords/>
  <dc:description/>
  <cp:lastModifiedBy>Microsoft Office User</cp:lastModifiedBy>
  <cp:revision>10</cp:revision>
  <dcterms:created xsi:type="dcterms:W3CDTF">2021-03-21T16:26:56Z</dcterms:created>
  <dcterms:modified xsi:type="dcterms:W3CDTF">2023-03-29T05:16:02Z</dcterms:modified>
  <cp:category/>
</cp:coreProperties>
</file>